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Lst>
  <p:sldSz cx="18288000" cy="10287000"/>
  <p:notesSz cx="6858000" cy="9144000"/>
  <p:embeddedFontLst>
    <p:embeddedFont>
      <p:font typeface="Cormorant Garamond Bold Italics" panose="020B0604020202020204" charset="0"/>
      <p:regular r:id="rId21"/>
    </p:embeddedFont>
    <p:embeddedFont>
      <p:font typeface="Glacial Indifference" panose="020B0604020202020204" charset="0"/>
      <p:regular r:id="rId22"/>
    </p:embeddedFont>
    <p:embeddedFont>
      <p:font typeface="Glacial Indifference Bold" panose="020B0604020202020204" charset="0"/>
      <p:regular r:id="rId23"/>
    </p:embeddedFont>
    <p:embeddedFont>
      <p:font typeface="Glacial Indifference Italics" panose="020B0604020202020204" charset="0"/>
      <p:regular r:id="rId24"/>
    </p:embeddedFont>
    <p:embeddedFont>
      <p:font typeface="Robot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IT GAWADE" userId="d3da06df94edc2d3" providerId="LiveId" clId="{F30CB30F-EEA7-4FE0-9D18-1AB6D49CB8CA}"/>
    <pc:docChg chg="undo custSel addSld delSld modSld">
      <pc:chgData name="PRANIT GAWADE" userId="d3da06df94edc2d3" providerId="LiveId" clId="{F30CB30F-EEA7-4FE0-9D18-1AB6D49CB8CA}" dt="2024-10-02T14:28:06.605" v="27" actId="1076"/>
      <pc:docMkLst>
        <pc:docMk/>
      </pc:docMkLst>
      <pc:sldChg chg="addSp delSp mod">
        <pc:chgData name="PRANIT GAWADE" userId="d3da06df94edc2d3" providerId="LiveId" clId="{F30CB30F-EEA7-4FE0-9D18-1AB6D49CB8CA}" dt="2024-10-02T14:27:24.133" v="12" actId="22"/>
        <pc:sldMkLst>
          <pc:docMk/>
          <pc:sldMk cId="0" sldId="272"/>
        </pc:sldMkLst>
        <pc:spChg chg="add del">
          <ac:chgData name="PRANIT GAWADE" userId="d3da06df94edc2d3" providerId="LiveId" clId="{F30CB30F-EEA7-4FE0-9D18-1AB6D49CB8CA}" dt="2024-10-02T14:27:24.133" v="12" actId="22"/>
          <ac:spMkLst>
            <pc:docMk/>
            <pc:sldMk cId="0" sldId="272"/>
            <ac:spMk id="7" creationId="{2EA599D4-41C4-8F84-D65C-50BE5564568C}"/>
          </ac:spMkLst>
        </pc:spChg>
      </pc:sldChg>
      <pc:sldChg chg="new del">
        <pc:chgData name="PRANIT GAWADE" userId="d3da06df94edc2d3" providerId="LiveId" clId="{F30CB30F-EEA7-4FE0-9D18-1AB6D49CB8CA}" dt="2024-10-02T14:24:27.583" v="2" actId="2696"/>
        <pc:sldMkLst>
          <pc:docMk/>
          <pc:sldMk cId="3307467709" sldId="274"/>
        </pc:sldMkLst>
      </pc:sldChg>
      <pc:sldChg chg="addSp delSp modSp add mod">
        <pc:chgData name="PRANIT GAWADE" userId="d3da06df94edc2d3" providerId="LiveId" clId="{F30CB30F-EEA7-4FE0-9D18-1AB6D49CB8CA}" dt="2024-10-02T14:28:06.605" v="27" actId="1076"/>
        <pc:sldMkLst>
          <pc:docMk/>
          <pc:sldMk cId="2742422677" sldId="275"/>
        </pc:sldMkLst>
        <pc:spChg chg="add del mod">
          <ac:chgData name="PRANIT GAWADE" userId="d3da06df94edc2d3" providerId="LiveId" clId="{F30CB30F-EEA7-4FE0-9D18-1AB6D49CB8CA}" dt="2024-10-02T14:26:47.462" v="8" actId="47"/>
          <ac:spMkLst>
            <pc:docMk/>
            <pc:sldMk cId="2742422677" sldId="275"/>
            <ac:spMk id="5" creationId="{00000000-0000-0000-0000-000000000000}"/>
          </ac:spMkLst>
        </pc:spChg>
        <pc:spChg chg="add mod">
          <ac:chgData name="PRANIT GAWADE" userId="d3da06df94edc2d3" providerId="LiveId" clId="{F30CB30F-EEA7-4FE0-9D18-1AB6D49CB8CA}" dt="2024-10-02T14:28:06.605" v="27" actId="1076"/>
          <ac:spMkLst>
            <pc:docMk/>
            <pc:sldMk cId="2742422677" sldId="275"/>
            <ac:spMk id="9" creationId="{EF4B4988-90C6-AFBA-0170-11A6CDFFBA83}"/>
          </ac:spMkLst>
        </pc:spChg>
        <pc:picChg chg="add mod">
          <ac:chgData name="PRANIT GAWADE" userId="d3da06df94edc2d3" providerId="LiveId" clId="{F30CB30F-EEA7-4FE0-9D18-1AB6D49CB8CA}" dt="2024-10-02T14:26:19.161" v="5" actId="1076"/>
          <ac:picMkLst>
            <pc:docMk/>
            <pc:sldMk cId="2742422677" sldId="275"/>
            <ac:picMk id="7" creationId="{94DB6FBB-AB57-EDCC-085F-9507C6CB875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sv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3702138"/>
            <a:chOff x="0" y="0"/>
            <a:chExt cx="24384000" cy="4936184"/>
          </a:xfrm>
        </p:grpSpPr>
        <p:pic>
          <p:nvPicPr>
            <p:cNvPr id="3" name="Picture 3"/>
            <p:cNvPicPr>
              <a:picLocks noChangeAspect="1"/>
            </p:cNvPicPr>
            <p:nvPr/>
          </p:nvPicPr>
          <p:blipFill>
            <a:blip r:embed="rId2"/>
            <a:srcRect t="22210" b="47443"/>
            <a:stretch>
              <a:fillRect/>
            </a:stretch>
          </p:blipFill>
          <p:spPr>
            <a:xfrm>
              <a:off x="0" y="0"/>
              <a:ext cx="24384000" cy="4936184"/>
            </a:xfrm>
            <a:prstGeom prst="rect">
              <a:avLst/>
            </a:prstGeom>
          </p:spPr>
        </p:pic>
      </p:grpSp>
      <p:grpSp>
        <p:nvGrpSpPr>
          <p:cNvPr id="4" name="Group 4"/>
          <p:cNvGrpSpPr/>
          <p:nvPr/>
        </p:nvGrpSpPr>
        <p:grpSpPr>
          <a:xfrm>
            <a:off x="1028700" y="4025988"/>
            <a:ext cx="16230600" cy="5232312"/>
            <a:chOff x="0" y="0"/>
            <a:chExt cx="4274726" cy="1378058"/>
          </a:xfrm>
        </p:grpSpPr>
        <p:sp>
          <p:nvSpPr>
            <p:cNvPr id="5" name="Freeform 5"/>
            <p:cNvSpPr/>
            <p:nvPr/>
          </p:nvSpPr>
          <p:spPr>
            <a:xfrm>
              <a:off x="0" y="0"/>
              <a:ext cx="4274726" cy="1378058"/>
            </a:xfrm>
            <a:custGeom>
              <a:avLst/>
              <a:gdLst/>
              <a:ahLst/>
              <a:cxnLst/>
              <a:rect l="l" t="t" r="r" b="b"/>
              <a:pathLst>
                <a:path w="4274726" h="1378058">
                  <a:moveTo>
                    <a:pt x="0" y="0"/>
                  </a:moveTo>
                  <a:lnTo>
                    <a:pt x="4274726" y="0"/>
                  </a:lnTo>
                  <a:lnTo>
                    <a:pt x="4274726" y="1378058"/>
                  </a:lnTo>
                  <a:lnTo>
                    <a:pt x="0" y="1378058"/>
                  </a:lnTo>
                  <a:close/>
                </a:path>
              </a:pathLst>
            </a:custGeom>
            <a:solidFill>
              <a:srgbClr val="ECECF3"/>
            </a:solidFill>
          </p:spPr>
        </p:sp>
        <p:sp>
          <p:nvSpPr>
            <p:cNvPr id="6" name="TextBox 6"/>
            <p:cNvSpPr txBox="1"/>
            <p:nvPr/>
          </p:nvSpPr>
          <p:spPr>
            <a:xfrm>
              <a:off x="0" y="-47625"/>
              <a:ext cx="4274726" cy="1425683"/>
            </a:xfrm>
            <a:prstGeom prst="rect">
              <a:avLst/>
            </a:prstGeom>
          </p:spPr>
          <p:txBody>
            <a:bodyPr lIns="50800" tIns="50800" rIns="50800" bIns="50800" rtlCol="0" anchor="ctr"/>
            <a:lstStyle/>
            <a:p>
              <a:pPr algn="ctr">
                <a:lnSpc>
                  <a:spcPts val="3012"/>
                </a:lnSpc>
              </a:pPr>
              <a:endParaRPr/>
            </a:p>
          </p:txBody>
        </p:sp>
      </p:grpSp>
      <p:sp>
        <p:nvSpPr>
          <p:cNvPr id="7" name="Freeform 7"/>
          <p:cNvSpPr/>
          <p:nvPr/>
        </p:nvSpPr>
        <p:spPr>
          <a:xfrm>
            <a:off x="5389261" y="4957816"/>
            <a:ext cx="1958895" cy="2332149"/>
          </a:xfrm>
          <a:custGeom>
            <a:avLst/>
            <a:gdLst/>
            <a:ahLst/>
            <a:cxnLst/>
            <a:rect l="l" t="t" r="r" b="b"/>
            <a:pathLst>
              <a:path w="1958895" h="2332149">
                <a:moveTo>
                  <a:pt x="0" y="0"/>
                </a:moveTo>
                <a:lnTo>
                  <a:pt x="1958895" y="0"/>
                </a:lnTo>
                <a:lnTo>
                  <a:pt x="1958895" y="2332148"/>
                </a:lnTo>
                <a:lnTo>
                  <a:pt x="0" y="2332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189555" y="4961565"/>
            <a:ext cx="5048645" cy="804546"/>
          </a:xfrm>
          <a:prstGeom prst="rect">
            <a:avLst/>
          </a:prstGeom>
        </p:spPr>
        <p:txBody>
          <a:bodyPr lIns="0" tIns="0" rIns="0" bIns="0" rtlCol="0" anchor="t">
            <a:spAutoFit/>
          </a:bodyPr>
          <a:lstStyle/>
          <a:p>
            <a:pPr marL="0" lvl="0" indent="0" algn="l">
              <a:lnSpc>
                <a:spcPts val="6579"/>
              </a:lnSpc>
              <a:spcBef>
                <a:spcPct val="0"/>
              </a:spcBef>
            </a:pPr>
            <a:r>
              <a:rPr lang="en-US" sz="4699">
                <a:solidFill>
                  <a:srgbClr val="2D3880"/>
                </a:solidFill>
                <a:latin typeface="Glacial Indifference Bold"/>
                <a:ea typeface="Glacial Indifference Bold"/>
                <a:cs typeface="Glacial Indifference Bold"/>
                <a:sym typeface="Glacial Indifference Bold"/>
              </a:rPr>
              <a:t>Emirates Airline</a:t>
            </a:r>
          </a:p>
        </p:txBody>
      </p:sp>
      <p:sp>
        <p:nvSpPr>
          <p:cNvPr id="9" name="TextBox 9"/>
          <p:cNvSpPr txBox="1"/>
          <p:nvPr/>
        </p:nvSpPr>
        <p:spPr>
          <a:xfrm>
            <a:off x="3164256" y="7066180"/>
            <a:ext cx="11959488" cy="887094"/>
          </a:xfrm>
          <a:prstGeom prst="rect">
            <a:avLst/>
          </a:prstGeom>
        </p:spPr>
        <p:txBody>
          <a:bodyPr lIns="0" tIns="0" rIns="0" bIns="0" rtlCol="0" anchor="t">
            <a:spAutoFit/>
          </a:bodyPr>
          <a:lstStyle/>
          <a:p>
            <a:pPr marL="0" lvl="0" indent="0" algn="ctr">
              <a:lnSpc>
                <a:spcPts val="7280"/>
              </a:lnSpc>
              <a:spcBef>
                <a:spcPct val="0"/>
              </a:spcBef>
            </a:pPr>
            <a:r>
              <a:rPr lang="en-US" sz="5200">
                <a:solidFill>
                  <a:srgbClr val="2D3880"/>
                </a:solidFill>
                <a:latin typeface="Cormorant Garamond Bold Italics"/>
                <a:ea typeface="Cormorant Garamond Bold Italics"/>
                <a:cs typeface="Cormorant Garamond Bold Italics"/>
                <a:sym typeface="Cormorant Garamond Bold Italics"/>
              </a:rPr>
              <a:t>Hello!</a:t>
            </a:r>
          </a:p>
        </p:txBody>
      </p:sp>
      <p:sp>
        <p:nvSpPr>
          <p:cNvPr id="10" name="TextBox 10"/>
          <p:cNvSpPr txBox="1"/>
          <p:nvPr/>
        </p:nvSpPr>
        <p:spPr>
          <a:xfrm>
            <a:off x="3164256" y="8150544"/>
            <a:ext cx="11959488" cy="485775"/>
          </a:xfrm>
          <a:prstGeom prst="rect">
            <a:avLst/>
          </a:prstGeom>
        </p:spPr>
        <p:txBody>
          <a:bodyPr lIns="0" tIns="0" rIns="0" bIns="0" rtlCol="0" anchor="t">
            <a:spAutoFit/>
          </a:bodyPr>
          <a:lstStyle/>
          <a:p>
            <a:pPr marL="0" lvl="0" indent="0" algn="ctr">
              <a:lnSpc>
                <a:spcPts val="4079"/>
              </a:lnSpc>
            </a:pPr>
            <a:r>
              <a:rPr lang="en-US" sz="2400">
                <a:solidFill>
                  <a:srgbClr val="2D3880"/>
                </a:solidFill>
                <a:latin typeface="Glacial Indifference"/>
                <a:ea typeface="Glacial Indifference"/>
                <a:cs typeface="Glacial Indifference"/>
                <a:sym typeface="Glacial Indifference"/>
              </a:rPr>
              <a:t>Warm greetings to all present. As we gather here today, I am excited to shre my Analysis .</a:t>
            </a:r>
          </a:p>
        </p:txBody>
      </p:sp>
      <p:sp>
        <p:nvSpPr>
          <p:cNvPr id="11" name="TextBox 11"/>
          <p:cNvSpPr txBox="1"/>
          <p:nvPr/>
        </p:nvSpPr>
        <p:spPr>
          <a:xfrm>
            <a:off x="8189555" y="5828615"/>
            <a:ext cx="5356486" cy="5238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2D3880"/>
                </a:solidFill>
                <a:latin typeface="Glacial Indifference"/>
                <a:ea typeface="Glacial Indifference"/>
                <a:cs typeface="Glacial Indifference"/>
                <a:sym typeface="Glacial Indifference"/>
              </a:rPr>
              <a:t>Passenger Satisfaction Review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671968" y="1370874"/>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Passenger Overview</a:t>
            </a:r>
          </a:p>
        </p:txBody>
      </p:sp>
      <p:sp>
        <p:nvSpPr>
          <p:cNvPr id="4" name="TextBox 4"/>
          <p:cNvSpPr txBox="1"/>
          <p:nvPr/>
        </p:nvSpPr>
        <p:spPr>
          <a:xfrm>
            <a:off x="5270849" y="3748865"/>
            <a:ext cx="11630748" cy="3620649"/>
          </a:xfrm>
          <a:prstGeom prst="rect">
            <a:avLst/>
          </a:prstGeom>
        </p:spPr>
        <p:txBody>
          <a:bodyPr lIns="0" tIns="0" rIns="0" bIns="0" rtlCol="0" anchor="t">
            <a:spAutoFit/>
          </a:bodyPr>
          <a:lstStyle/>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Total Passengers 130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Male Passengers 64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Female Passengers 66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Satisfied Passengers 56 K</a:t>
            </a:r>
          </a:p>
          <a:p>
            <a:pPr marL="740948" lvl="1" indent="-370474" algn="l">
              <a:lnSpc>
                <a:spcPts val="5834"/>
              </a:lnSpc>
              <a:buFont typeface="Arial"/>
              <a:buChar char="•"/>
            </a:pPr>
            <a:r>
              <a:rPr lang="en-US" sz="3431">
                <a:solidFill>
                  <a:srgbClr val="2D3880"/>
                </a:solidFill>
                <a:latin typeface="Glacial Indifference"/>
                <a:ea typeface="Glacial Indifference"/>
                <a:cs typeface="Glacial Indifference"/>
                <a:sym typeface="Glacial Indifference"/>
              </a:rPr>
              <a:t>Neutral or Dissatisfied Passengers 73 K</a:t>
            </a: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7824361"/>
            <a:ext cx="3128063" cy="2462639"/>
          </a:xfrm>
          <a:custGeom>
            <a:avLst/>
            <a:gdLst/>
            <a:ahLst/>
            <a:cxnLst/>
            <a:rect l="l" t="t" r="r" b="b"/>
            <a:pathLst>
              <a:path w="3128063" h="2462639">
                <a:moveTo>
                  <a:pt x="0" y="2462639"/>
                </a:moveTo>
                <a:lnTo>
                  <a:pt x="3128063" y="2462639"/>
                </a:lnTo>
                <a:lnTo>
                  <a:pt x="3128063" y="0"/>
                </a:lnTo>
                <a:lnTo>
                  <a:pt x="0" y="0"/>
                </a:lnTo>
                <a:lnTo>
                  <a:pt x="0" y="246263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9349227" y="2471073"/>
            <a:ext cx="8372868" cy="7530287"/>
          </a:xfrm>
          <a:custGeom>
            <a:avLst/>
            <a:gdLst/>
            <a:ahLst/>
            <a:cxnLst/>
            <a:rect l="l" t="t" r="r" b="b"/>
            <a:pathLst>
              <a:path w="8372868" h="7530287">
                <a:moveTo>
                  <a:pt x="0" y="0"/>
                </a:moveTo>
                <a:lnTo>
                  <a:pt x="8372869" y="0"/>
                </a:lnTo>
                <a:lnTo>
                  <a:pt x="8372869" y="7530287"/>
                </a:lnTo>
                <a:lnTo>
                  <a:pt x="0" y="7530287"/>
                </a:lnTo>
                <a:lnTo>
                  <a:pt x="0" y="0"/>
                </a:lnTo>
                <a:close/>
              </a:path>
            </a:pathLst>
          </a:custGeom>
          <a:blipFill>
            <a:blip r:embed="rId6"/>
            <a:stretch>
              <a:fillRect l="-15009" r="-15009" b="-9504"/>
            </a:stretch>
          </a:blipFill>
        </p:spPr>
      </p:sp>
      <p:sp>
        <p:nvSpPr>
          <p:cNvPr id="5" name="TextBox 5"/>
          <p:cNvSpPr txBox="1"/>
          <p:nvPr/>
        </p:nvSpPr>
        <p:spPr>
          <a:xfrm>
            <a:off x="4675610" y="1394996"/>
            <a:ext cx="9804820" cy="796290"/>
          </a:xfrm>
          <a:prstGeom prst="rect">
            <a:avLst/>
          </a:prstGeom>
        </p:spPr>
        <p:txBody>
          <a:bodyPr lIns="0" tIns="0" rIns="0" bIns="0" rtlCol="0" anchor="t">
            <a:spAutoFit/>
          </a:bodyPr>
          <a:lstStyle/>
          <a:p>
            <a:pPr marL="0" lvl="0" indent="0"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Distribution of passengers by class </a:t>
            </a:r>
          </a:p>
        </p:txBody>
      </p:sp>
      <p:sp>
        <p:nvSpPr>
          <p:cNvPr id="6" name="TextBox 6"/>
          <p:cNvSpPr txBox="1"/>
          <p:nvPr/>
        </p:nvSpPr>
        <p:spPr>
          <a:xfrm>
            <a:off x="3056354" y="3733811"/>
            <a:ext cx="6779234" cy="1704976"/>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How are passengers distributed across different classes ?</a:t>
            </a:r>
          </a:p>
          <a:p>
            <a:pPr marL="0" lvl="0" indent="0" algn="l">
              <a:lnSpc>
                <a:spcPts val="4589"/>
              </a:lnSpc>
            </a:pPr>
            <a:endParaRPr lang="en-US" sz="2699">
              <a:solidFill>
                <a:srgbClr val="2D3880"/>
              </a:solidFill>
              <a:latin typeface="Glacial Indifference Bold"/>
              <a:ea typeface="Glacial Indifference Bold"/>
              <a:cs typeface="Glacial Indifference Bold"/>
              <a:sym typeface="Glacial Indifference Bold"/>
            </a:endParaRPr>
          </a:p>
        </p:txBody>
      </p:sp>
      <p:sp>
        <p:nvSpPr>
          <p:cNvPr id="7" name="TextBox 7"/>
          <p:cNvSpPr txBox="1"/>
          <p:nvPr/>
        </p:nvSpPr>
        <p:spPr>
          <a:xfrm>
            <a:off x="2798786" y="5759783"/>
            <a:ext cx="7294371" cy="2730500"/>
          </a:xfrm>
          <a:prstGeom prst="rect">
            <a:avLst/>
          </a:prstGeom>
        </p:spPr>
        <p:txBody>
          <a:bodyPr lIns="0" tIns="0" rIns="0" bIns="0" rtlCol="0" anchor="t">
            <a:spAutoFit/>
          </a:bodyPr>
          <a:lstStyle/>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Business Class 62K Passengers.</a:t>
            </a:r>
          </a:p>
          <a:p>
            <a:pPr algn="l">
              <a:lnSpc>
                <a:spcPts val="4419"/>
              </a:lnSpc>
            </a:pPr>
            <a:endParaRPr lang="en-US" sz="2599">
              <a:solidFill>
                <a:srgbClr val="2D3880"/>
              </a:solidFill>
              <a:latin typeface="Glacial Indifference"/>
              <a:ea typeface="Glacial Indifference"/>
              <a:cs typeface="Glacial Indifference"/>
              <a:sym typeface="Glacial Indifference"/>
            </a:endParaRP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Economy Plus Class 9K Passenegrs.</a:t>
            </a:r>
          </a:p>
          <a:p>
            <a:pPr algn="l">
              <a:lnSpc>
                <a:spcPts val="4419"/>
              </a:lnSpc>
            </a:pPr>
            <a:endParaRPr lang="en-US" sz="2599">
              <a:solidFill>
                <a:srgbClr val="2D3880"/>
              </a:solidFill>
              <a:latin typeface="Glacial Indifference"/>
              <a:ea typeface="Glacial Indifference"/>
              <a:cs typeface="Glacial Indifference"/>
              <a:sym typeface="Glacial Indifference"/>
            </a:endParaRP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Economy Class 58K Passengers.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21859" y="3831300"/>
            <a:ext cx="11064547" cy="5427000"/>
          </a:xfrm>
          <a:custGeom>
            <a:avLst/>
            <a:gdLst/>
            <a:ahLst/>
            <a:cxnLst/>
            <a:rect l="l" t="t" r="r" b="b"/>
            <a:pathLst>
              <a:path w="11064547" h="5427000">
                <a:moveTo>
                  <a:pt x="0" y="0"/>
                </a:moveTo>
                <a:lnTo>
                  <a:pt x="11064547" y="0"/>
                </a:lnTo>
                <a:lnTo>
                  <a:pt x="11064547" y="5427000"/>
                </a:lnTo>
                <a:lnTo>
                  <a:pt x="0" y="5427000"/>
                </a:lnTo>
                <a:lnTo>
                  <a:pt x="0" y="0"/>
                </a:lnTo>
                <a:close/>
              </a:path>
            </a:pathLst>
          </a:custGeom>
          <a:blipFill>
            <a:blip r:embed="rId2"/>
            <a:stretch>
              <a:fillRect l="-7800" t="-1103" b="-29672"/>
            </a:stretch>
          </a:blipFill>
        </p:spPr>
      </p:sp>
      <p:sp>
        <p:nvSpPr>
          <p:cNvPr id="3" name="TextBox 3"/>
          <p:cNvSpPr txBox="1"/>
          <p:nvPr/>
        </p:nvSpPr>
        <p:spPr>
          <a:xfrm>
            <a:off x="2687695" y="2697252"/>
            <a:ext cx="13498711" cy="464817"/>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D3880"/>
                </a:solidFill>
                <a:latin typeface="Glacial Indifference Bold"/>
                <a:ea typeface="Glacial Indifference Bold"/>
                <a:cs typeface="Glacial Indifference Bold"/>
                <a:sym typeface="Glacial Indifference Bold"/>
              </a:rPr>
              <a:t>Which age groups show the highest levels of satisfaction with airline services ?</a:t>
            </a:r>
          </a:p>
        </p:txBody>
      </p:sp>
      <p:sp>
        <p:nvSpPr>
          <p:cNvPr id="4" name="TextBox 4"/>
          <p:cNvSpPr txBox="1"/>
          <p:nvPr/>
        </p:nvSpPr>
        <p:spPr>
          <a:xfrm>
            <a:off x="6150705" y="912371"/>
            <a:ext cx="9804820" cy="1605915"/>
          </a:xfrm>
          <a:prstGeom prst="rect">
            <a:avLst/>
          </a:prstGeom>
        </p:spPr>
        <p:txBody>
          <a:bodyPr lIns="0" tIns="0" rIns="0" bIns="0" rtlCol="0" anchor="t">
            <a:spAutoFit/>
          </a:bodyPr>
          <a:lstStyle/>
          <a:p>
            <a:pPr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Age Group Wise Satisfaction</a:t>
            </a:r>
          </a:p>
          <a:p>
            <a:pPr marL="0" lvl="0" indent="0" algn="l">
              <a:lnSpc>
                <a:spcPts val="6375"/>
              </a:lnSpc>
            </a:pPr>
            <a:endParaRPr lang="en-US" sz="5100">
              <a:solidFill>
                <a:srgbClr val="2D3880"/>
              </a:solidFill>
              <a:latin typeface="Cormorant Garamond Bold Italics"/>
              <a:ea typeface="Cormorant Garamond Bold Italics"/>
              <a:cs typeface="Cormorant Garamond Bold Italics"/>
              <a:sym typeface="Cormorant Garamond Bold Italics"/>
            </a:endParaRPr>
          </a:p>
        </p:txBody>
      </p:sp>
      <p:sp>
        <p:nvSpPr>
          <p:cNvPr id="5" name="TextBox 5"/>
          <p:cNvSpPr txBox="1"/>
          <p:nvPr/>
        </p:nvSpPr>
        <p:spPr>
          <a:xfrm>
            <a:off x="3176328" y="4710748"/>
            <a:ext cx="1945531" cy="432752"/>
          </a:xfrm>
          <a:prstGeom prst="rect">
            <a:avLst/>
          </a:prstGeom>
        </p:spPr>
        <p:txBody>
          <a:bodyPr lIns="0" tIns="0" rIns="0" bIns="0" rtlCol="0" anchor="t">
            <a:spAutoFit/>
          </a:bodyPr>
          <a:lstStyle/>
          <a:p>
            <a:pPr algn="l">
              <a:lnSpc>
                <a:spcPts val="3477"/>
              </a:lnSpc>
            </a:pPr>
            <a:r>
              <a:rPr lang="en-US" sz="2675">
                <a:solidFill>
                  <a:srgbClr val="000000"/>
                </a:solidFill>
                <a:latin typeface="Glacial Indifference"/>
                <a:ea typeface="Glacial Indifference"/>
                <a:cs typeface="Glacial Indifference"/>
                <a:sym typeface="Glacial Indifference"/>
              </a:rPr>
              <a:t>FEMALE</a:t>
            </a:r>
          </a:p>
        </p:txBody>
      </p:sp>
      <p:sp>
        <p:nvSpPr>
          <p:cNvPr id="6" name="TextBox 6"/>
          <p:cNvSpPr txBox="1"/>
          <p:nvPr/>
        </p:nvSpPr>
        <p:spPr>
          <a:xfrm>
            <a:off x="3176328" y="8293069"/>
            <a:ext cx="1945531" cy="432752"/>
          </a:xfrm>
          <a:prstGeom prst="rect">
            <a:avLst/>
          </a:prstGeom>
        </p:spPr>
        <p:txBody>
          <a:bodyPr lIns="0" tIns="0" rIns="0" bIns="0" rtlCol="0" anchor="t">
            <a:spAutoFit/>
          </a:bodyPr>
          <a:lstStyle/>
          <a:p>
            <a:pPr algn="l">
              <a:lnSpc>
                <a:spcPts val="3477"/>
              </a:lnSpc>
            </a:pPr>
            <a:r>
              <a:rPr lang="en-US" sz="2675">
                <a:solidFill>
                  <a:srgbClr val="000000"/>
                </a:solidFill>
                <a:latin typeface="Glacial Indifference"/>
                <a:ea typeface="Glacial Indifference"/>
                <a:cs typeface="Glacial Indifference"/>
                <a:sym typeface="Glacial Indifference"/>
              </a:rPr>
              <a:t>MALE</a:t>
            </a:r>
          </a:p>
        </p:txBody>
      </p:sp>
      <p:sp>
        <p:nvSpPr>
          <p:cNvPr id="7" name="Freeform 7"/>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887255" y="9667875"/>
            <a:ext cx="842434"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&gt;25</a:t>
            </a:r>
          </a:p>
        </p:txBody>
      </p:sp>
      <p:sp>
        <p:nvSpPr>
          <p:cNvPr id="9" name="TextBox 9"/>
          <p:cNvSpPr txBox="1"/>
          <p:nvPr/>
        </p:nvSpPr>
        <p:spPr>
          <a:xfrm>
            <a:off x="8139389"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25-34</a:t>
            </a:r>
          </a:p>
        </p:txBody>
      </p:sp>
      <p:sp>
        <p:nvSpPr>
          <p:cNvPr id="10" name="TextBox 10"/>
          <p:cNvSpPr txBox="1"/>
          <p:nvPr/>
        </p:nvSpPr>
        <p:spPr>
          <a:xfrm>
            <a:off x="10368999"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35-44</a:t>
            </a:r>
          </a:p>
        </p:txBody>
      </p:sp>
      <p:sp>
        <p:nvSpPr>
          <p:cNvPr id="11" name="TextBox 11"/>
          <p:cNvSpPr txBox="1"/>
          <p:nvPr/>
        </p:nvSpPr>
        <p:spPr>
          <a:xfrm>
            <a:off x="12602335" y="9696450"/>
            <a:ext cx="100461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45-54</a:t>
            </a:r>
          </a:p>
        </p:txBody>
      </p:sp>
      <p:sp>
        <p:nvSpPr>
          <p:cNvPr id="12" name="TextBox 12"/>
          <p:cNvSpPr txBox="1"/>
          <p:nvPr/>
        </p:nvSpPr>
        <p:spPr>
          <a:xfrm>
            <a:off x="15181795" y="9696450"/>
            <a:ext cx="773731" cy="388937"/>
          </a:xfrm>
          <a:prstGeom prst="rect">
            <a:avLst/>
          </a:prstGeom>
        </p:spPr>
        <p:txBody>
          <a:bodyPr lIns="0" tIns="0" rIns="0" bIns="0" rtlCol="0" anchor="t">
            <a:spAutoFit/>
          </a:bodyPr>
          <a:lstStyle/>
          <a:p>
            <a:pPr algn="l">
              <a:lnSpc>
                <a:spcPts val="3087"/>
              </a:lnSpc>
            </a:pPr>
            <a:r>
              <a:rPr lang="en-US" sz="2375">
                <a:solidFill>
                  <a:srgbClr val="000000"/>
                </a:solidFill>
                <a:latin typeface="Glacial Indifference"/>
                <a:ea typeface="Glacial Indifference"/>
                <a:cs typeface="Glacial Indifference"/>
                <a:sym typeface="Glacial Indifference"/>
              </a:rPr>
              <a:t>55+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34691" y="3431567"/>
            <a:ext cx="12986804" cy="6855433"/>
          </a:xfrm>
          <a:custGeom>
            <a:avLst/>
            <a:gdLst/>
            <a:ahLst/>
            <a:cxnLst/>
            <a:rect l="l" t="t" r="r" b="b"/>
            <a:pathLst>
              <a:path w="12986804" h="6855433">
                <a:moveTo>
                  <a:pt x="0" y="0"/>
                </a:moveTo>
                <a:lnTo>
                  <a:pt x="12986804" y="0"/>
                </a:lnTo>
                <a:lnTo>
                  <a:pt x="12986804" y="6855433"/>
                </a:lnTo>
                <a:lnTo>
                  <a:pt x="0" y="6855433"/>
                </a:lnTo>
                <a:lnTo>
                  <a:pt x="0" y="0"/>
                </a:lnTo>
                <a:close/>
              </a:path>
            </a:pathLst>
          </a:custGeom>
          <a:blipFill>
            <a:blip r:embed="rId4"/>
            <a:stretch>
              <a:fillRect l="-7501" t="-10" b="-1661"/>
            </a:stretch>
          </a:blipFill>
        </p:spPr>
      </p:sp>
      <p:sp>
        <p:nvSpPr>
          <p:cNvPr id="4" name="TextBox 4"/>
          <p:cNvSpPr txBox="1"/>
          <p:nvPr/>
        </p:nvSpPr>
        <p:spPr>
          <a:xfrm>
            <a:off x="5395994" y="881788"/>
            <a:ext cx="9804820" cy="1605915"/>
          </a:xfrm>
          <a:prstGeom prst="rect">
            <a:avLst/>
          </a:prstGeom>
        </p:spPr>
        <p:txBody>
          <a:bodyPr lIns="0" tIns="0" rIns="0" bIns="0" rtlCol="0" anchor="t">
            <a:spAutoFit/>
          </a:bodyPr>
          <a:lstStyle/>
          <a:p>
            <a:pPr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Passenger Satisfaction by Class and Type</a:t>
            </a:r>
          </a:p>
          <a:p>
            <a:pPr marL="0" lvl="0" indent="0" algn="l">
              <a:lnSpc>
                <a:spcPts val="6375"/>
              </a:lnSpc>
            </a:pPr>
            <a:endParaRPr lang="en-US" sz="5100">
              <a:solidFill>
                <a:srgbClr val="2D3880"/>
              </a:solidFill>
              <a:latin typeface="Cormorant Garamond Bold Italics"/>
              <a:ea typeface="Cormorant Garamond Bold Italics"/>
              <a:cs typeface="Cormorant Garamond Bold Italics"/>
              <a:sym typeface="Cormorant Garamond Bold Italics"/>
            </a:endParaRPr>
          </a:p>
        </p:txBody>
      </p:sp>
      <p:sp>
        <p:nvSpPr>
          <p:cNvPr id="5" name="TextBox 5"/>
          <p:cNvSpPr txBox="1"/>
          <p:nvPr/>
        </p:nvSpPr>
        <p:spPr>
          <a:xfrm>
            <a:off x="1305863" y="4674929"/>
            <a:ext cx="1990701" cy="770771"/>
          </a:xfrm>
          <a:prstGeom prst="rect">
            <a:avLst/>
          </a:prstGeom>
        </p:spPr>
        <p:txBody>
          <a:bodyPr lIns="0" tIns="0" rIns="0" bIns="0" rtlCol="0" anchor="t">
            <a:spAutoFit/>
          </a:bodyPr>
          <a:lstStyle/>
          <a:p>
            <a:pPr algn="l">
              <a:lnSpc>
                <a:spcPts val="3002"/>
              </a:lnSpc>
            </a:pPr>
            <a:r>
              <a:rPr lang="en-US" sz="2309">
                <a:solidFill>
                  <a:srgbClr val="000000"/>
                </a:solidFill>
                <a:latin typeface="Glacial Indifference"/>
                <a:ea typeface="Glacial Indifference"/>
                <a:cs typeface="Glacial Indifference"/>
                <a:sym typeface="Glacial Indifference"/>
              </a:rPr>
              <a:t>NEUTRAL OR DISSATISFIED</a:t>
            </a:r>
          </a:p>
        </p:txBody>
      </p:sp>
      <p:sp>
        <p:nvSpPr>
          <p:cNvPr id="6" name="TextBox 6"/>
          <p:cNvSpPr txBox="1"/>
          <p:nvPr/>
        </p:nvSpPr>
        <p:spPr>
          <a:xfrm>
            <a:off x="1305863" y="8383379"/>
            <a:ext cx="1990701" cy="389771"/>
          </a:xfrm>
          <a:prstGeom prst="rect">
            <a:avLst/>
          </a:prstGeom>
        </p:spPr>
        <p:txBody>
          <a:bodyPr lIns="0" tIns="0" rIns="0" bIns="0" rtlCol="0" anchor="t">
            <a:spAutoFit/>
          </a:bodyPr>
          <a:lstStyle/>
          <a:p>
            <a:pPr algn="l">
              <a:lnSpc>
                <a:spcPts val="3002"/>
              </a:lnSpc>
            </a:pPr>
            <a:r>
              <a:rPr lang="en-US" sz="2309">
                <a:solidFill>
                  <a:srgbClr val="000000"/>
                </a:solidFill>
                <a:latin typeface="Glacial Indifference"/>
                <a:ea typeface="Glacial Indifference"/>
                <a:cs typeface="Glacial Indifference"/>
                <a:sym typeface="Glacial Indifference"/>
              </a:rPr>
              <a:t>SATISFIED</a:t>
            </a:r>
          </a:p>
        </p:txBody>
      </p:sp>
      <p:sp>
        <p:nvSpPr>
          <p:cNvPr id="7" name="TextBox 7"/>
          <p:cNvSpPr txBox="1"/>
          <p:nvPr/>
        </p:nvSpPr>
        <p:spPr>
          <a:xfrm>
            <a:off x="1990896" y="2697252"/>
            <a:ext cx="13498711" cy="464817"/>
          </a:xfrm>
          <a:prstGeom prst="rect">
            <a:avLst/>
          </a:prstGeom>
        </p:spPr>
        <p:txBody>
          <a:bodyPr lIns="0" tIns="0" rIns="0" bIns="0" rtlCol="0" anchor="t">
            <a:spAutoFit/>
          </a:bodyPr>
          <a:lstStyle/>
          <a:p>
            <a:pPr marL="0" lvl="0" indent="0" algn="ctr">
              <a:lnSpc>
                <a:spcPts val="3780"/>
              </a:lnSpc>
              <a:spcBef>
                <a:spcPct val="0"/>
              </a:spcBef>
            </a:pPr>
            <a:r>
              <a:rPr lang="en-US" sz="2700">
                <a:solidFill>
                  <a:srgbClr val="2D3880"/>
                </a:solidFill>
                <a:latin typeface="Glacial Indifference Bold"/>
                <a:ea typeface="Glacial Indifference Bold"/>
                <a:cs typeface="Glacial Indifference Bold"/>
                <a:sym typeface="Glacial Indifference Bold"/>
              </a:rPr>
              <a:t>How does passenger satisfaction vary across different classes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5868318"/>
            <a:ext cx="4478210" cy="4478210"/>
          </a:xfrm>
          <a:custGeom>
            <a:avLst/>
            <a:gdLst/>
            <a:ahLst/>
            <a:cxnLst/>
            <a:rect l="l" t="t" r="r" b="b"/>
            <a:pathLst>
              <a:path w="4478210" h="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922692" y="2918909"/>
          <a:ext cx="14442615" cy="5747971"/>
        </p:xfrm>
        <a:graphic>
          <a:graphicData uri="http://schemas.openxmlformats.org/drawingml/2006/table">
            <a:tbl>
              <a:tblPr/>
              <a:tblGrid>
                <a:gridCol w="2888523">
                  <a:extLst>
                    <a:ext uri="{9D8B030D-6E8A-4147-A177-3AD203B41FA5}">
                      <a16:colId xmlns:a16="http://schemas.microsoft.com/office/drawing/2014/main" val="20000"/>
                    </a:ext>
                  </a:extLst>
                </a:gridCol>
                <a:gridCol w="2888523">
                  <a:extLst>
                    <a:ext uri="{9D8B030D-6E8A-4147-A177-3AD203B41FA5}">
                      <a16:colId xmlns:a16="http://schemas.microsoft.com/office/drawing/2014/main" val="20001"/>
                    </a:ext>
                  </a:extLst>
                </a:gridCol>
                <a:gridCol w="2888523">
                  <a:extLst>
                    <a:ext uri="{9D8B030D-6E8A-4147-A177-3AD203B41FA5}">
                      <a16:colId xmlns:a16="http://schemas.microsoft.com/office/drawing/2014/main" val="20002"/>
                    </a:ext>
                  </a:extLst>
                </a:gridCol>
                <a:gridCol w="2888523">
                  <a:extLst>
                    <a:ext uri="{9D8B030D-6E8A-4147-A177-3AD203B41FA5}">
                      <a16:colId xmlns:a16="http://schemas.microsoft.com/office/drawing/2014/main" val="20003"/>
                    </a:ext>
                  </a:extLst>
                </a:gridCol>
                <a:gridCol w="2888523">
                  <a:extLst>
                    <a:ext uri="{9D8B030D-6E8A-4147-A177-3AD203B41FA5}">
                      <a16:colId xmlns:a16="http://schemas.microsoft.com/office/drawing/2014/main" val="20004"/>
                    </a:ext>
                  </a:extLst>
                </a:gridCol>
              </a:tblGrid>
              <a:tr h="2754928">
                <a:tc>
                  <a:txBody>
                    <a:bodyPr/>
                    <a:lstStyle/>
                    <a:p>
                      <a:pPr algn="ctr">
                        <a:lnSpc>
                          <a:spcPts val="3499"/>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0"/>
                  </a:ext>
                </a:extLst>
              </a:tr>
              <a:tr h="2993043">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tc>
                  <a:txBody>
                    <a:bodyPr/>
                    <a:lstStyle/>
                    <a:p>
                      <a:pPr algn="ctr">
                        <a:lnSpc>
                          <a:spcPts val="2520"/>
                        </a:lnSpc>
                        <a:defRPr/>
                      </a:pPr>
                      <a:endParaRPr lang="en-US" sz="1100"/>
                    </a:p>
                  </a:txBody>
                  <a:tcPr marL="190500" marR="190500" marT="190500" marB="190500" anchor="ctr">
                    <a:lnL w="38100" cap="flat" cmpd="sng" algn="ctr">
                      <a:solidFill>
                        <a:srgbClr val="8382D1"/>
                      </a:solidFill>
                      <a:prstDash val="solid"/>
                      <a:round/>
                      <a:headEnd type="none" w="med" len="med"/>
                      <a:tailEnd type="none" w="med" len="med"/>
                    </a:lnL>
                    <a:lnR w="38100" cap="flat" cmpd="sng" algn="ctr">
                      <a:solidFill>
                        <a:srgbClr val="8382D1"/>
                      </a:solidFill>
                      <a:prstDash val="solid"/>
                      <a:round/>
                      <a:headEnd type="none" w="med" len="med"/>
                      <a:tailEnd type="none" w="med" len="med"/>
                    </a:lnR>
                    <a:lnT w="38100" cap="flat" cmpd="sng" algn="ctr">
                      <a:solidFill>
                        <a:srgbClr val="8382D1"/>
                      </a:solidFill>
                      <a:prstDash val="solid"/>
                      <a:round/>
                      <a:headEnd type="none" w="med" len="med"/>
                      <a:tailEnd type="none" w="med" len="med"/>
                    </a:lnT>
                    <a:lnB w="38100" cap="flat" cmpd="sng" algn="ctr">
                      <a:solidFill>
                        <a:srgbClr val="8382D1"/>
                      </a:solidFill>
                      <a:prstDash val="solid"/>
                      <a:round/>
                      <a:headEnd type="none" w="med" len="med"/>
                      <a:tailEnd type="none" w="med" len="med"/>
                    </a:lnB>
                    <a:solidFill>
                      <a:srgbClr val="ECECF3"/>
                    </a:solidFill>
                  </a:tcPr>
                </a:tc>
                <a:extLst>
                  <a:ext uri="{0D108BD9-81ED-4DB2-BD59-A6C34878D82A}">
                    <a16:rowId xmlns:a16="http://schemas.microsoft.com/office/drawing/2014/main" val="10001"/>
                  </a:ext>
                </a:extLst>
              </a:tr>
            </a:tbl>
          </a:graphicData>
        </a:graphic>
      </p:graphicFrame>
      <p:sp>
        <p:nvSpPr>
          <p:cNvPr id="4" name="Freeform 4"/>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195561" y="2385711"/>
            <a:ext cx="2202005"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check-in service</a:t>
            </a:r>
          </a:p>
        </p:txBody>
      </p:sp>
      <p:sp>
        <p:nvSpPr>
          <p:cNvPr id="6" name="TextBox 6"/>
          <p:cNvSpPr txBox="1"/>
          <p:nvPr/>
        </p:nvSpPr>
        <p:spPr>
          <a:xfrm>
            <a:off x="6967334" y="621030"/>
            <a:ext cx="4981978" cy="796290"/>
          </a:xfrm>
          <a:prstGeom prst="rect">
            <a:avLst/>
          </a:prstGeom>
        </p:spPr>
        <p:txBody>
          <a:bodyPr lIns="0" tIns="0" rIns="0" bIns="0" rtlCol="0" anchor="t">
            <a:spAutoFit/>
          </a:bodyPr>
          <a:lstStyle/>
          <a:p>
            <a:pPr marL="0" lvl="0" indent="0" algn="l">
              <a:lnSpc>
                <a:spcPts val="6375"/>
              </a:lnSpc>
            </a:pPr>
            <a:r>
              <a:rPr lang="en-US" sz="5100">
                <a:solidFill>
                  <a:srgbClr val="2D3880"/>
                </a:solidFill>
                <a:latin typeface="Cormorant Garamond Bold Italics"/>
                <a:ea typeface="Cormorant Garamond Bold Italics"/>
                <a:cs typeface="Cormorant Garamond Bold Italics"/>
                <a:sym typeface="Cormorant Garamond Bold Italics"/>
              </a:rPr>
              <a:t>Average Ratings</a:t>
            </a:r>
          </a:p>
        </p:txBody>
      </p:sp>
      <p:sp>
        <p:nvSpPr>
          <p:cNvPr id="7" name="TextBox 7"/>
          <p:cNvSpPr txBox="1"/>
          <p:nvPr/>
        </p:nvSpPr>
        <p:spPr>
          <a:xfrm>
            <a:off x="5139742" y="2385711"/>
            <a:ext cx="250984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Baggege handling </a:t>
            </a:r>
          </a:p>
        </p:txBody>
      </p:sp>
      <p:sp>
        <p:nvSpPr>
          <p:cNvPr id="8" name="TextBox 8"/>
          <p:cNvSpPr txBox="1"/>
          <p:nvPr/>
        </p:nvSpPr>
        <p:spPr>
          <a:xfrm>
            <a:off x="8223353" y="2377925"/>
            <a:ext cx="2150698"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Cleanliness </a:t>
            </a:r>
          </a:p>
        </p:txBody>
      </p:sp>
      <p:sp>
        <p:nvSpPr>
          <p:cNvPr id="9" name="TextBox 9"/>
          <p:cNvSpPr txBox="1"/>
          <p:nvPr/>
        </p:nvSpPr>
        <p:spPr>
          <a:xfrm>
            <a:off x="10857691" y="2385711"/>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LEG ROOM SERVICE</a:t>
            </a:r>
          </a:p>
        </p:txBody>
      </p:sp>
      <p:sp>
        <p:nvSpPr>
          <p:cNvPr id="10" name="TextBox 10"/>
          <p:cNvSpPr txBox="1"/>
          <p:nvPr/>
        </p:nvSpPr>
        <p:spPr>
          <a:xfrm>
            <a:off x="13809790" y="2377925"/>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IN-FLIGHT SERVICE</a:t>
            </a:r>
          </a:p>
        </p:txBody>
      </p:sp>
      <p:sp>
        <p:nvSpPr>
          <p:cNvPr id="11" name="TextBox 11"/>
          <p:cNvSpPr txBox="1"/>
          <p:nvPr/>
        </p:nvSpPr>
        <p:spPr>
          <a:xfrm>
            <a:off x="2195561" y="8931162"/>
            <a:ext cx="2432886"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SEAT COMFORT</a:t>
            </a:r>
          </a:p>
        </p:txBody>
      </p:sp>
      <p:sp>
        <p:nvSpPr>
          <p:cNvPr id="12" name="TextBox 12"/>
          <p:cNvSpPr txBox="1"/>
          <p:nvPr/>
        </p:nvSpPr>
        <p:spPr>
          <a:xfrm>
            <a:off x="5354229" y="8943805"/>
            <a:ext cx="2048084" cy="32713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FOOD &amp; DRINK</a:t>
            </a:r>
          </a:p>
        </p:txBody>
      </p:sp>
      <p:sp>
        <p:nvSpPr>
          <p:cNvPr id="13" name="TextBox 13"/>
          <p:cNvSpPr txBox="1"/>
          <p:nvPr/>
        </p:nvSpPr>
        <p:spPr>
          <a:xfrm>
            <a:off x="8223353" y="8943805"/>
            <a:ext cx="2307629"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EASE OF ONLINE BOOKING</a:t>
            </a:r>
          </a:p>
        </p:txBody>
      </p:sp>
      <p:sp>
        <p:nvSpPr>
          <p:cNvPr id="14" name="TextBox 14"/>
          <p:cNvSpPr txBox="1"/>
          <p:nvPr/>
        </p:nvSpPr>
        <p:spPr>
          <a:xfrm>
            <a:off x="11174792" y="8918518"/>
            <a:ext cx="1906991"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DEPARTURE &amp; ARRIVAL</a:t>
            </a:r>
          </a:p>
        </p:txBody>
      </p:sp>
      <p:sp>
        <p:nvSpPr>
          <p:cNvPr id="15" name="TextBox 15"/>
          <p:cNvSpPr txBox="1"/>
          <p:nvPr/>
        </p:nvSpPr>
        <p:spPr>
          <a:xfrm>
            <a:off x="13860378" y="8943805"/>
            <a:ext cx="2116473" cy="650988"/>
          </a:xfrm>
          <a:prstGeom prst="rect">
            <a:avLst/>
          </a:prstGeom>
        </p:spPr>
        <p:txBody>
          <a:bodyPr lIns="0" tIns="0" rIns="0" bIns="0" rtlCol="0" anchor="t">
            <a:spAutoFit/>
          </a:bodyPr>
          <a:lstStyle/>
          <a:p>
            <a:pPr algn="l">
              <a:lnSpc>
                <a:spcPts val="2588"/>
              </a:lnSpc>
            </a:pPr>
            <a:r>
              <a:rPr lang="en-US" sz="1991">
                <a:solidFill>
                  <a:srgbClr val="000000"/>
                </a:solidFill>
                <a:latin typeface="Glacial Indifference Italics"/>
                <a:ea typeface="Glacial Indifference Italics"/>
                <a:cs typeface="Glacial Indifference Italics"/>
                <a:sym typeface="Glacial Indifference Italics"/>
              </a:rPr>
              <a:t>IN-FLIGHT ENTERTAINNMENT</a:t>
            </a:r>
          </a:p>
        </p:txBody>
      </p:sp>
      <p:pic>
        <p:nvPicPr>
          <p:cNvPr id="16" name="Picture 16"/>
          <p:cNvPicPr>
            <a:picLocks noChangeAspect="1"/>
          </p:cNvPicPr>
          <p:nvPr/>
        </p:nvPicPr>
        <p:blipFill>
          <a:blip r:embed="rId6"/>
          <a:stretch>
            <a:fillRect/>
          </a:stretch>
        </p:blipFill>
        <p:spPr>
          <a:xfrm>
            <a:off x="2180738" y="3168864"/>
            <a:ext cx="2418358" cy="2418358"/>
          </a:xfrm>
          <a:prstGeom prst="rect">
            <a:avLst/>
          </a:prstGeom>
        </p:spPr>
      </p:pic>
      <p:sp>
        <p:nvSpPr>
          <p:cNvPr id="17" name="TextBox 17"/>
          <p:cNvSpPr txBox="1"/>
          <p:nvPr/>
        </p:nvSpPr>
        <p:spPr>
          <a:xfrm>
            <a:off x="3070300" y="407293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3.3</a:t>
            </a:r>
          </a:p>
        </p:txBody>
      </p:sp>
      <p:sp>
        <p:nvSpPr>
          <p:cNvPr id="18" name="TextBox 18"/>
          <p:cNvSpPr txBox="1"/>
          <p:nvPr/>
        </p:nvSpPr>
        <p:spPr>
          <a:xfrm>
            <a:off x="6337015" y="5254884"/>
            <a:ext cx="5613970" cy="571500"/>
          </a:xfrm>
          <a:prstGeom prst="rect">
            <a:avLst/>
          </a:prstGeom>
        </p:spPr>
        <p:txBody>
          <a:bodyPr lIns="0" tIns="0" rIns="0" bIns="0" rtlCol="0" anchor="t">
            <a:spAutoFit/>
          </a:bodyPr>
          <a:lstStyle/>
          <a:p>
            <a:pPr algn="l">
              <a:lnSpc>
                <a:spcPts val="4725"/>
              </a:lnSpc>
            </a:pPr>
            <a:endParaRPr/>
          </a:p>
        </p:txBody>
      </p:sp>
      <p:pic>
        <p:nvPicPr>
          <p:cNvPr id="19" name="Picture 19"/>
          <p:cNvPicPr>
            <a:picLocks noChangeAspect="1"/>
          </p:cNvPicPr>
          <p:nvPr/>
        </p:nvPicPr>
        <p:blipFill>
          <a:blip r:embed="rId7"/>
          <a:stretch>
            <a:fillRect/>
          </a:stretch>
        </p:blipFill>
        <p:spPr>
          <a:xfrm>
            <a:off x="13817054" y="5890595"/>
            <a:ext cx="2418358" cy="2418358"/>
          </a:xfrm>
          <a:prstGeom prst="rect">
            <a:avLst/>
          </a:prstGeom>
        </p:spPr>
      </p:pic>
      <p:pic>
        <p:nvPicPr>
          <p:cNvPr id="20" name="Picture 20"/>
          <p:cNvPicPr>
            <a:picLocks noChangeAspect="1"/>
          </p:cNvPicPr>
          <p:nvPr/>
        </p:nvPicPr>
        <p:blipFill>
          <a:blip r:embed="rId8"/>
          <a:stretch>
            <a:fillRect/>
          </a:stretch>
        </p:blipFill>
        <p:spPr>
          <a:xfrm>
            <a:off x="8021823" y="3168864"/>
            <a:ext cx="2418358" cy="2418358"/>
          </a:xfrm>
          <a:prstGeom prst="rect">
            <a:avLst/>
          </a:prstGeom>
        </p:spPr>
      </p:pic>
      <p:pic>
        <p:nvPicPr>
          <p:cNvPr id="21" name="Picture 21"/>
          <p:cNvPicPr>
            <a:picLocks noChangeAspect="1"/>
          </p:cNvPicPr>
          <p:nvPr/>
        </p:nvPicPr>
        <p:blipFill>
          <a:blip r:embed="rId9"/>
          <a:stretch>
            <a:fillRect/>
          </a:stretch>
        </p:blipFill>
        <p:spPr>
          <a:xfrm>
            <a:off x="10864954" y="3168864"/>
            <a:ext cx="2418358" cy="2418358"/>
          </a:xfrm>
          <a:prstGeom prst="rect">
            <a:avLst/>
          </a:prstGeom>
        </p:spPr>
      </p:pic>
      <p:pic>
        <p:nvPicPr>
          <p:cNvPr id="22" name="Picture 22"/>
          <p:cNvPicPr>
            <a:picLocks noChangeAspect="1"/>
          </p:cNvPicPr>
          <p:nvPr/>
        </p:nvPicPr>
        <p:blipFill>
          <a:blip r:embed="rId10"/>
          <a:stretch>
            <a:fillRect/>
          </a:stretch>
        </p:blipFill>
        <p:spPr>
          <a:xfrm>
            <a:off x="13658848" y="3184435"/>
            <a:ext cx="2418358" cy="2418358"/>
          </a:xfrm>
          <a:prstGeom prst="rect">
            <a:avLst/>
          </a:prstGeom>
        </p:spPr>
      </p:pic>
      <p:pic>
        <p:nvPicPr>
          <p:cNvPr id="23" name="Picture 23"/>
          <p:cNvPicPr>
            <a:picLocks noChangeAspect="1"/>
          </p:cNvPicPr>
          <p:nvPr/>
        </p:nvPicPr>
        <p:blipFill>
          <a:blip r:embed="rId11"/>
          <a:stretch>
            <a:fillRect/>
          </a:stretch>
        </p:blipFill>
        <p:spPr>
          <a:xfrm>
            <a:off x="2180738" y="5890595"/>
            <a:ext cx="2418358" cy="2418358"/>
          </a:xfrm>
          <a:prstGeom prst="rect">
            <a:avLst/>
          </a:prstGeom>
        </p:spPr>
      </p:pic>
      <p:pic>
        <p:nvPicPr>
          <p:cNvPr id="24" name="Picture 24"/>
          <p:cNvPicPr>
            <a:picLocks noChangeAspect="1"/>
          </p:cNvPicPr>
          <p:nvPr/>
        </p:nvPicPr>
        <p:blipFill>
          <a:blip r:embed="rId12"/>
          <a:stretch>
            <a:fillRect/>
          </a:stretch>
        </p:blipFill>
        <p:spPr>
          <a:xfrm>
            <a:off x="5185486" y="5890595"/>
            <a:ext cx="2418358" cy="2418358"/>
          </a:xfrm>
          <a:prstGeom prst="rect">
            <a:avLst/>
          </a:prstGeom>
        </p:spPr>
      </p:pic>
      <p:pic>
        <p:nvPicPr>
          <p:cNvPr id="25" name="Picture 25"/>
          <p:cNvPicPr>
            <a:picLocks noChangeAspect="1"/>
          </p:cNvPicPr>
          <p:nvPr/>
        </p:nvPicPr>
        <p:blipFill>
          <a:blip r:embed="rId13"/>
          <a:stretch>
            <a:fillRect/>
          </a:stretch>
        </p:blipFill>
        <p:spPr>
          <a:xfrm>
            <a:off x="8021823" y="5890595"/>
            <a:ext cx="2418358" cy="2418358"/>
          </a:xfrm>
          <a:prstGeom prst="rect">
            <a:avLst/>
          </a:prstGeom>
        </p:spPr>
      </p:pic>
      <p:pic>
        <p:nvPicPr>
          <p:cNvPr id="26" name="Picture 26"/>
          <p:cNvPicPr>
            <a:picLocks noChangeAspect="1"/>
          </p:cNvPicPr>
          <p:nvPr/>
        </p:nvPicPr>
        <p:blipFill>
          <a:blip r:embed="rId14"/>
          <a:stretch>
            <a:fillRect/>
          </a:stretch>
        </p:blipFill>
        <p:spPr>
          <a:xfrm>
            <a:off x="10856271" y="5890595"/>
            <a:ext cx="2418358" cy="2418358"/>
          </a:xfrm>
          <a:prstGeom prst="rect">
            <a:avLst/>
          </a:prstGeom>
        </p:spPr>
      </p:pic>
      <p:pic>
        <p:nvPicPr>
          <p:cNvPr id="27" name="Picture 27"/>
          <p:cNvPicPr>
            <a:picLocks noChangeAspect="1"/>
          </p:cNvPicPr>
          <p:nvPr/>
        </p:nvPicPr>
        <p:blipFill>
          <a:blip r:embed="rId15"/>
          <a:stretch>
            <a:fillRect/>
          </a:stretch>
        </p:blipFill>
        <p:spPr>
          <a:xfrm>
            <a:off x="5225475" y="3184435"/>
            <a:ext cx="2418358" cy="2418358"/>
          </a:xfrm>
          <a:prstGeom prst="rect">
            <a:avLst/>
          </a:prstGeom>
        </p:spPr>
      </p:pic>
      <p:sp>
        <p:nvSpPr>
          <p:cNvPr id="28" name="TextBox 28"/>
          <p:cNvSpPr txBox="1"/>
          <p:nvPr/>
        </p:nvSpPr>
        <p:spPr>
          <a:xfrm>
            <a:off x="6055677"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3.6</a:t>
            </a:r>
          </a:p>
        </p:txBody>
      </p:sp>
      <p:sp>
        <p:nvSpPr>
          <p:cNvPr id="29" name="TextBox 29"/>
          <p:cNvSpPr txBox="1"/>
          <p:nvPr/>
        </p:nvSpPr>
        <p:spPr>
          <a:xfrm>
            <a:off x="8870643"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3.3</a:t>
            </a:r>
          </a:p>
        </p:txBody>
      </p:sp>
      <p:sp>
        <p:nvSpPr>
          <p:cNvPr id="30" name="TextBox 30"/>
          <p:cNvSpPr txBox="1"/>
          <p:nvPr/>
        </p:nvSpPr>
        <p:spPr>
          <a:xfrm>
            <a:off x="3070300"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1" name="TextBox 31"/>
          <p:cNvSpPr txBox="1"/>
          <p:nvPr/>
        </p:nvSpPr>
        <p:spPr>
          <a:xfrm>
            <a:off x="11690383" y="407293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2" name="TextBox 32"/>
          <p:cNvSpPr txBox="1"/>
          <p:nvPr/>
        </p:nvSpPr>
        <p:spPr>
          <a:xfrm>
            <a:off x="6050903"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3.2</a:t>
            </a:r>
          </a:p>
        </p:txBody>
      </p:sp>
      <p:sp>
        <p:nvSpPr>
          <p:cNvPr id="33" name="TextBox 33"/>
          <p:cNvSpPr txBox="1"/>
          <p:nvPr/>
        </p:nvSpPr>
        <p:spPr>
          <a:xfrm>
            <a:off x="8870643"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2.8</a:t>
            </a:r>
          </a:p>
        </p:txBody>
      </p:sp>
      <p:sp>
        <p:nvSpPr>
          <p:cNvPr id="34" name="TextBox 34"/>
          <p:cNvSpPr txBox="1"/>
          <p:nvPr/>
        </p:nvSpPr>
        <p:spPr>
          <a:xfrm>
            <a:off x="11705501"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3.1</a:t>
            </a:r>
          </a:p>
        </p:txBody>
      </p:sp>
      <p:sp>
        <p:nvSpPr>
          <p:cNvPr id="35" name="TextBox 35"/>
          <p:cNvSpPr txBox="1"/>
          <p:nvPr/>
        </p:nvSpPr>
        <p:spPr>
          <a:xfrm>
            <a:off x="14730449" y="679466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3.4</a:t>
            </a:r>
          </a:p>
        </p:txBody>
      </p:sp>
      <p:sp>
        <p:nvSpPr>
          <p:cNvPr id="36" name="TextBox 36"/>
          <p:cNvSpPr txBox="1"/>
          <p:nvPr/>
        </p:nvSpPr>
        <p:spPr>
          <a:xfrm>
            <a:off x="14529583" y="4088508"/>
            <a:ext cx="767501" cy="572112"/>
          </a:xfrm>
          <a:prstGeom prst="rect">
            <a:avLst/>
          </a:prstGeom>
        </p:spPr>
        <p:txBody>
          <a:bodyPr lIns="0" tIns="0" rIns="0" bIns="0" rtlCol="0" anchor="t">
            <a:spAutoFit/>
          </a:bodyPr>
          <a:lstStyle/>
          <a:p>
            <a:pPr algn="l">
              <a:lnSpc>
                <a:spcPts val="4564"/>
              </a:lnSpc>
            </a:pPr>
            <a:r>
              <a:rPr lang="en-US" sz="3510">
                <a:solidFill>
                  <a:srgbClr val="2D3880"/>
                </a:solidFill>
                <a:latin typeface="Roboto Bold"/>
                <a:ea typeface="Roboto Bold"/>
                <a:cs typeface="Roboto Bold"/>
                <a:sym typeface="Roboto Bold"/>
              </a:rPr>
              <a:t>3.6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906766" y="441758"/>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Area of Improvement </a:t>
            </a:r>
          </a:p>
        </p:txBody>
      </p:sp>
      <p:sp>
        <p:nvSpPr>
          <p:cNvPr id="4" name="TextBox 4"/>
          <p:cNvSpPr txBox="1"/>
          <p:nvPr/>
        </p:nvSpPr>
        <p:spPr>
          <a:xfrm>
            <a:off x="1660207" y="3557701"/>
            <a:ext cx="7294371" cy="4413250"/>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Business Class</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Ease of online booking   (2.8/5)</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Food &amp; Drinks   (2.9/5)</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Check-In service  (2.9/5)</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Departure &amp; Arrival time    (2.9/5)</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Cleanliness   (2.7/5)</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Leg room service   (2.9/5)</a:t>
            </a:r>
          </a:p>
          <a:p>
            <a:pPr algn="l">
              <a:lnSpc>
                <a:spcPts val="4419"/>
              </a:lnSpc>
            </a:pPr>
            <a:endParaRPr lang="en-US" sz="2599">
              <a:solidFill>
                <a:srgbClr val="2D3880"/>
              </a:solidFill>
              <a:latin typeface="Glacial Indifference"/>
              <a:ea typeface="Glacial Indifference"/>
              <a:cs typeface="Glacial Indifference"/>
              <a:sym typeface="Glacial Indifference"/>
            </a:endParaRPr>
          </a:p>
        </p:txBody>
      </p:sp>
      <p:sp>
        <p:nvSpPr>
          <p:cNvPr id="5" name="TextBox 5"/>
          <p:cNvSpPr txBox="1"/>
          <p:nvPr/>
        </p:nvSpPr>
        <p:spPr>
          <a:xfrm>
            <a:off x="9657068" y="5697652"/>
            <a:ext cx="7294371" cy="1651000"/>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Economy Plus Class </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Ease of online booking   ( 2.6/5 )</a:t>
            </a:r>
          </a:p>
          <a:p>
            <a:pPr algn="l">
              <a:lnSpc>
                <a:spcPts val="4419"/>
              </a:lnSpc>
            </a:pPr>
            <a:endParaRPr lang="en-US" sz="2599">
              <a:solidFill>
                <a:srgbClr val="2D3880"/>
              </a:solidFill>
              <a:latin typeface="Glacial Indifference"/>
              <a:ea typeface="Glacial Indifference"/>
              <a:cs typeface="Glacial Indifference"/>
              <a:sym typeface="Glacial Indifference"/>
            </a:endParaRPr>
          </a:p>
        </p:txBody>
      </p:sp>
      <p:sp>
        <p:nvSpPr>
          <p:cNvPr id="6" name="TextBox 6"/>
          <p:cNvSpPr txBox="1"/>
          <p:nvPr/>
        </p:nvSpPr>
        <p:spPr>
          <a:xfrm>
            <a:off x="4715985" y="1909595"/>
            <a:ext cx="7470706" cy="869948"/>
          </a:xfrm>
          <a:prstGeom prst="rect">
            <a:avLst/>
          </a:prstGeom>
        </p:spPr>
        <p:txBody>
          <a:bodyPr lIns="0" tIns="0" rIns="0" bIns="0" rtlCol="0" anchor="t">
            <a:spAutoFit/>
          </a:bodyPr>
          <a:lstStyle/>
          <a:p>
            <a:pPr algn="ctr">
              <a:lnSpc>
                <a:spcPts val="3500"/>
              </a:lnSpc>
            </a:pPr>
            <a:r>
              <a:rPr lang="en-US" sz="2500">
                <a:solidFill>
                  <a:srgbClr val="2D3880"/>
                </a:solidFill>
                <a:latin typeface="Glacial Indifference"/>
                <a:ea typeface="Glacial Indifference"/>
                <a:cs typeface="Glacial Indifference"/>
                <a:sym typeface="Glacial Indifference"/>
              </a:rPr>
              <a:t>Below services got avg rating less than 3 by neutral or dissatisfied passengers</a:t>
            </a:r>
          </a:p>
        </p:txBody>
      </p:sp>
      <p:sp>
        <p:nvSpPr>
          <p:cNvPr id="7" name="TextBox 7"/>
          <p:cNvSpPr txBox="1"/>
          <p:nvPr/>
        </p:nvSpPr>
        <p:spPr>
          <a:xfrm>
            <a:off x="9657068" y="3735370"/>
            <a:ext cx="7294371" cy="1651000"/>
          </a:xfrm>
          <a:prstGeom prst="rect">
            <a:avLst/>
          </a:prstGeom>
        </p:spPr>
        <p:txBody>
          <a:bodyPr lIns="0" tIns="0" rIns="0" bIns="0" rtlCol="0" anchor="t">
            <a:spAutoFit/>
          </a:bodyPr>
          <a:lstStyle/>
          <a:p>
            <a:pPr algn="l">
              <a:lnSpc>
                <a:spcPts val="4589"/>
              </a:lnSpc>
            </a:pPr>
            <a:r>
              <a:rPr lang="en-US" sz="2699">
                <a:solidFill>
                  <a:srgbClr val="2D3880"/>
                </a:solidFill>
                <a:latin typeface="Glacial Indifference Bold"/>
                <a:ea typeface="Glacial Indifference Bold"/>
                <a:cs typeface="Glacial Indifference Bold"/>
                <a:sym typeface="Glacial Indifference Bold"/>
              </a:rPr>
              <a:t>Economy Class</a:t>
            </a:r>
          </a:p>
          <a:p>
            <a:pPr marL="561339" lvl="1" indent="-280669" algn="l">
              <a:lnSpc>
                <a:spcPts val="4419"/>
              </a:lnSpc>
              <a:buFont typeface="Arial"/>
              <a:buChar char="•"/>
            </a:pPr>
            <a:r>
              <a:rPr lang="en-US" sz="2599">
                <a:solidFill>
                  <a:srgbClr val="2D3880"/>
                </a:solidFill>
                <a:latin typeface="Glacial Indifference"/>
                <a:ea typeface="Glacial Indifference"/>
                <a:cs typeface="Glacial Indifference"/>
                <a:sym typeface="Glacial Indifference"/>
              </a:rPr>
              <a:t>Ease of online booking   ( 2.6/5 )</a:t>
            </a:r>
          </a:p>
          <a:p>
            <a:pPr algn="l">
              <a:lnSpc>
                <a:spcPts val="4419"/>
              </a:lnSpc>
            </a:pPr>
            <a:endParaRPr lang="en-US" sz="2599">
              <a:solidFill>
                <a:srgbClr val="2D3880"/>
              </a:solidFill>
              <a:latin typeface="Glacial Indifference"/>
              <a:ea typeface="Glacial Indifference"/>
              <a:cs typeface="Glacial Indifference"/>
              <a:sym typeface="Glacial Indifference"/>
            </a:endParaRPr>
          </a:p>
        </p:txBody>
      </p:sp>
      <p:sp>
        <p:nvSpPr>
          <p:cNvPr id="8" name="TextBox 8"/>
          <p:cNvSpPr txBox="1"/>
          <p:nvPr/>
        </p:nvSpPr>
        <p:spPr>
          <a:xfrm>
            <a:off x="3553072" y="8844490"/>
            <a:ext cx="10803011" cy="413810"/>
          </a:xfrm>
          <a:prstGeom prst="rect">
            <a:avLst/>
          </a:prstGeom>
        </p:spPr>
        <p:txBody>
          <a:bodyPr lIns="0" tIns="0" rIns="0" bIns="0" rtlCol="0" anchor="t">
            <a:spAutoFit/>
          </a:bodyPr>
          <a:lstStyle/>
          <a:p>
            <a:pPr algn="ctr">
              <a:lnSpc>
                <a:spcPts val="3441"/>
              </a:lnSpc>
            </a:pPr>
            <a:r>
              <a:rPr lang="en-US" sz="2458">
                <a:solidFill>
                  <a:srgbClr val="2D3880"/>
                </a:solidFill>
                <a:latin typeface="Glacial Indifference Bold"/>
                <a:ea typeface="Glacial Indifference Bold"/>
                <a:cs typeface="Glacial Indifference Bold"/>
                <a:sym typeface="Glacial Indifference Bold"/>
              </a:rPr>
              <a:t>Ease of online booking is major area of improvement across all classes.</a:t>
            </a:r>
          </a:p>
        </p:txBody>
      </p:sp>
      <p:sp>
        <p:nvSpPr>
          <p:cNvPr id="9" name="Freeform 9"/>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46935" y="3087588"/>
            <a:ext cx="15394131" cy="6170712"/>
          </a:xfrm>
          <a:custGeom>
            <a:avLst/>
            <a:gdLst/>
            <a:ahLst/>
            <a:cxnLst/>
            <a:rect l="l" t="t" r="r" b="b"/>
            <a:pathLst>
              <a:path w="15394131" h="6170712">
                <a:moveTo>
                  <a:pt x="0" y="0"/>
                </a:moveTo>
                <a:lnTo>
                  <a:pt x="15394130" y="0"/>
                </a:lnTo>
                <a:lnTo>
                  <a:pt x="15394130" y="6170712"/>
                </a:lnTo>
                <a:lnTo>
                  <a:pt x="0" y="6170712"/>
                </a:lnTo>
                <a:lnTo>
                  <a:pt x="0" y="0"/>
                </a:lnTo>
                <a:close/>
              </a:path>
            </a:pathLst>
          </a:custGeom>
          <a:blipFill>
            <a:blip r:embed="rId4"/>
            <a:stretch>
              <a:fillRect/>
            </a:stretch>
          </a:blipFill>
        </p:spPr>
      </p:sp>
      <p:sp>
        <p:nvSpPr>
          <p:cNvPr id="4" name="Freeform 4"/>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6959040" y="895350"/>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solution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0090" y="1833395"/>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dirty="0">
                <a:solidFill>
                  <a:srgbClr val="2D3880"/>
                </a:solidFill>
                <a:latin typeface="Cormorant Garamond Bold Italics"/>
                <a:ea typeface="Cormorant Garamond Bold Italics"/>
                <a:cs typeface="Cormorant Garamond Bold Italics"/>
                <a:sym typeface="Cormorant Garamond Bold Italics"/>
              </a:rPr>
              <a:t>solution statement</a:t>
            </a:r>
          </a:p>
        </p:txBody>
      </p:sp>
      <p:sp>
        <p:nvSpPr>
          <p:cNvPr id="5" name="TextBox 5"/>
          <p:cNvSpPr txBox="1"/>
          <p:nvPr/>
        </p:nvSpPr>
        <p:spPr>
          <a:xfrm>
            <a:off x="3350761" y="4324638"/>
            <a:ext cx="13087136" cy="2462527"/>
          </a:xfrm>
          <a:prstGeom prst="rect">
            <a:avLst/>
          </a:prstGeom>
        </p:spPr>
        <p:txBody>
          <a:bodyPr lIns="0" tIns="0" rIns="0" bIns="0" rtlCol="0" anchor="t">
            <a:spAutoFit/>
          </a:bodyPr>
          <a:lstStyle/>
          <a:p>
            <a:pPr algn="l">
              <a:lnSpc>
                <a:spcPts val="3920"/>
              </a:lnSpc>
            </a:pPr>
            <a:r>
              <a:rPr lang="en-US" sz="2800">
                <a:solidFill>
                  <a:srgbClr val="2D3880"/>
                </a:solidFill>
                <a:latin typeface="Glacial Indifference"/>
                <a:ea typeface="Glacial Indifference"/>
                <a:cs typeface="Glacial Indifference"/>
                <a:sym typeface="Glacial Indifference"/>
              </a:rPr>
              <a:t>To boost customer satisfaction, streamline the booking process, and enhance service quality across all flight classes. </a:t>
            </a:r>
          </a:p>
          <a:p>
            <a:pPr algn="l">
              <a:lnSpc>
                <a:spcPts val="3920"/>
              </a:lnSpc>
            </a:pPr>
            <a:endParaRPr lang="en-US" sz="2800">
              <a:solidFill>
                <a:srgbClr val="2D3880"/>
              </a:solidFill>
              <a:latin typeface="Glacial Indifference"/>
              <a:ea typeface="Glacial Indifference"/>
              <a:cs typeface="Glacial Indifference"/>
              <a:sym typeface="Glacial Indifference"/>
            </a:endParaRPr>
          </a:p>
          <a:p>
            <a:pPr marL="0" lvl="0" indent="0" algn="l">
              <a:lnSpc>
                <a:spcPts val="3920"/>
              </a:lnSpc>
              <a:spcBef>
                <a:spcPct val="0"/>
              </a:spcBef>
            </a:pPr>
            <a:r>
              <a:rPr lang="en-US" sz="2800">
                <a:solidFill>
                  <a:srgbClr val="2D3880"/>
                </a:solidFill>
                <a:latin typeface="Glacial Indifference"/>
                <a:ea typeface="Glacial Indifference"/>
                <a:cs typeface="Glacial Indifference"/>
                <a:sym typeface="Glacial Indifference"/>
              </a:rPr>
              <a:t>Improve booking interfaces, food offerings, check-in procedures, and invest in better scheduling, cleanliness, and seating to exceed customer expectations.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87794" y="6477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250090" y="1833395"/>
            <a:ext cx="11009210"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solution statement</a:t>
            </a:r>
          </a:p>
        </p:txBody>
      </p:sp>
      <p:sp>
        <p:nvSpPr>
          <p:cNvPr id="5" name="TextBox 5"/>
          <p:cNvSpPr txBox="1"/>
          <p:nvPr/>
        </p:nvSpPr>
        <p:spPr>
          <a:xfrm>
            <a:off x="3350761" y="4324638"/>
            <a:ext cx="13087136" cy="464871"/>
          </a:xfrm>
          <a:prstGeom prst="rect">
            <a:avLst/>
          </a:prstGeom>
        </p:spPr>
        <p:txBody>
          <a:bodyPr lIns="0" tIns="0" rIns="0" bIns="0" rtlCol="0" anchor="t">
            <a:spAutoFit/>
          </a:bodyPr>
          <a:lstStyle/>
          <a:p>
            <a:pPr algn="l">
              <a:lnSpc>
                <a:spcPts val="3920"/>
              </a:lnSpc>
            </a:pPr>
            <a:endParaRPr lang="en-US" sz="2800" dirty="0">
              <a:solidFill>
                <a:srgbClr val="2D3880"/>
              </a:solidFill>
              <a:latin typeface="Glacial Indifference"/>
              <a:ea typeface="Glacial Indifference"/>
              <a:cs typeface="Glacial Indifference"/>
              <a:sym typeface="Glacial Indifference"/>
            </a:endParaRPr>
          </a:p>
        </p:txBody>
      </p:sp>
      <p:pic>
        <p:nvPicPr>
          <p:cNvPr id="7" name="Picture 6">
            <a:extLst>
              <a:ext uri="{FF2B5EF4-FFF2-40B4-BE49-F238E27FC236}">
                <a16:creationId xmlns:a16="http://schemas.microsoft.com/office/drawing/2014/main" id="{94DB6FBB-AB57-EDCC-085F-9507C6CB8751}"/>
              </a:ext>
            </a:extLst>
          </p:cNvPr>
          <p:cNvPicPr>
            <a:picLocks noChangeAspect="1"/>
          </p:cNvPicPr>
          <p:nvPr/>
        </p:nvPicPr>
        <p:blipFill>
          <a:blip r:embed="rId6"/>
          <a:stretch>
            <a:fillRect/>
          </a:stretch>
        </p:blipFill>
        <p:spPr>
          <a:xfrm>
            <a:off x="1337173" y="2095500"/>
            <a:ext cx="15613654" cy="7525800"/>
          </a:xfrm>
          <a:prstGeom prst="rect">
            <a:avLst/>
          </a:prstGeom>
        </p:spPr>
      </p:pic>
      <p:sp>
        <p:nvSpPr>
          <p:cNvPr id="9" name="TextBox 8">
            <a:extLst>
              <a:ext uri="{FF2B5EF4-FFF2-40B4-BE49-F238E27FC236}">
                <a16:creationId xmlns:a16="http://schemas.microsoft.com/office/drawing/2014/main" id="{EF4B4988-90C6-AFBA-0170-11A6CDFFBA83}"/>
              </a:ext>
            </a:extLst>
          </p:cNvPr>
          <p:cNvSpPr txBox="1"/>
          <p:nvPr/>
        </p:nvSpPr>
        <p:spPr>
          <a:xfrm>
            <a:off x="6781800" y="324766"/>
            <a:ext cx="9144000" cy="1304460"/>
          </a:xfrm>
          <a:prstGeom prst="rect">
            <a:avLst/>
          </a:prstGeom>
          <a:noFill/>
        </p:spPr>
        <p:txBody>
          <a:bodyPr wrap="square">
            <a:spAutoFit/>
          </a:bodyPr>
          <a:lstStyle/>
          <a:p>
            <a:pPr marL="0" lvl="0" indent="0" algn="l">
              <a:lnSpc>
                <a:spcPts val="10080"/>
              </a:lnSpc>
              <a:spcBef>
                <a:spcPct val="0"/>
              </a:spcBef>
            </a:pPr>
            <a:r>
              <a:rPr lang="en-US" sz="6600" dirty="0">
                <a:solidFill>
                  <a:srgbClr val="2D3880"/>
                </a:solidFill>
                <a:latin typeface="Cormorant Garamond Bold Italics"/>
                <a:ea typeface="Cormorant Garamond Bold Italics"/>
                <a:cs typeface="Cormorant Garamond Bold Italics"/>
                <a:sym typeface="Cormorant Garamond Bold Italics"/>
              </a:rPr>
              <a:t>Dashboard</a:t>
            </a:r>
          </a:p>
        </p:txBody>
      </p:sp>
    </p:spTree>
    <p:extLst>
      <p:ext uri="{BB962C8B-B14F-4D97-AF65-F5344CB8AC3E}">
        <p14:creationId xmlns:p14="http://schemas.microsoft.com/office/powerpoint/2010/main" val="274242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809790" y="0"/>
            <a:ext cx="4478210" cy="3525572"/>
          </a:xfrm>
          <a:custGeom>
            <a:avLst/>
            <a:gdLst/>
            <a:ahLst/>
            <a:cxnLst/>
            <a:rect l="l" t="t" r="r" b="b"/>
            <a:pathLst>
              <a:path w="4478210" h="3525572">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315265"/>
            <a:ext cx="9129458" cy="5229225"/>
          </a:xfrm>
          <a:prstGeom prst="rect">
            <a:avLst/>
          </a:prstGeom>
        </p:spPr>
        <p:txBody>
          <a:bodyPr lIns="0" tIns="0" rIns="0" bIns="0" rtlCol="0" anchor="t">
            <a:spAutoFit/>
          </a:bodyPr>
          <a:lstStyle/>
          <a:p>
            <a:pPr algn="l">
              <a:lnSpc>
                <a:spcPts val="4589"/>
              </a:lnSpc>
            </a:pPr>
            <a:endParaRPr/>
          </a:p>
          <a:p>
            <a:pPr algn="l">
              <a:lnSpc>
                <a:spcPts val="4589"/>
              </a:lnSpc>
            </a:pPr>
            <a:r>
              <a:rPr lang="en-US" sz="2699">
                <a:solidFill>
                  <a:srgbClr val="2D3880"/>
                </a:solidFill>
                <a:latin typeface="Glacial Indifference"/>
                <a:ea typeface="Glacial Indifference"/>
                <a:cs typeface="Glacial Indifference"/>
                <a:sym typeface="Glacial Indifference"/>
              </a:rPr>
              <a:t>Dear Audience,</a:t>
            </a:r>
          </a:p>
          <a:p>
            <a:pPr algn="l">
              <a:lnSpc>
                <a:spcPts val="4589"/>
              </a:lnSpc>
            </a:pPr>
            <a:endParaRPr lang="en-US" sz="2699">
              <a:solidFill>
                <a:srgbClr val="2D3880"/>
              </a:solidFill>
              <a:latin typeface="Glacial Indifference"/>
              <a:ea typeface="Glacial Indifference"/>
              <a:cs typeface="Glacial Indifference"/>
              <a:sym typeface="Glacial Indifference"/>
            </a:endParaRPr>
          </a:p>
          <a:p>
            <a:pPr algn="l">
              <a:lnSpc>
                <a:spcPts val="4589"/>
              </a:lnSpc>
            </a:pPr>
            <a:r>
              <a:rPr lang="en-US" sz="2699">
                <a:solidFill>
                  <a:srgbClr val="2D3880"/>
                </a:solidFill>
                <a:latin typeface="Glacial Indifference"/>
                <a:ea typeface="Glacial Indifference"/>
                <a:cs typeface="Glacial Indifference"/>
                <a:sym typeface="Glacial Indifference"/>
              </a:rPr>
              <a:t>Thank you for your attention during my presentation !</a:t>
            </a:r>
          </a:p>
          <a:p>
            <a:pPr algn="l">
              <a:lnSpc>
                <a:spcPts val="4759"/>
              </a:lnSpc>
            </a:pPr>
            <a:r>
              <a:rPr lang="en-US" sz="2799">
                <a:solidFill>
                  <a:srgbClr val="2D3880"/>
                </a:solidFill>
                <a:latin typeface="Glacial Indifference"/>
                <a:ea typeface="Glacial Indifference"/>
                <a:cs typeface="Glacial Indifference"/>
                <a:sym typeface="Glacial Indifference"/>
              </a:rPr>
              <a:t>If you have any questions, please feel free to ask.</a:t>
            </a:r>
          </a:p>
          <a:p>
            <a:pPr algn="l">
              <a:lnSpc>
                <a:spcPts val="4759"/>
              </a:lnSpc>
            </a:pPr>
            <a:endParaRPr lang="en-US" sz="2799">
              <a:solidFill>
                <a:srgbClr val="2D3880"/>
              </a:solidFill>
              <a:latin typeface="Glacial Indifference"/>
              <a:ea typeface="Glacial Indifference"/>
              <a:cs typeface="Glacial Indifference"/>
              <a:sym typeface="Glacial Indifference"/>
            </a:endParaRPr>
          </a:p>
          <a:p>
            <a:pPr algn="l">
              <a:lnSpc>
                <a:spcPts val="4589"/>
              </a:lnSpc>
            </a:pPr>
            <a:r>
              <a:rPr lang="en-US" sz="2699">
                <a:solidFill>
                  <a:srgbClr val="2D3880"/>
                </a:solidFill>
                <a:latin typeface="Glacial Indifference"/>
                <a:ea typeface="Glacial Indifference"/>
                <a:cs typeface="Glacial Indifference"/>
                <a:sym typeface="Glacial Indifference"/>
              </a:rPr>
              <a:t>Best regards,</a:t>
            </a:r>
          </a:p>
          <a:p>
            <a:pPr algn="l">
              <a:lnSpc>
                <a:spcPts val="4589"/>
              </a:lnSpc>
            </a:pPr>
            <a:r>
              <a:rPr lang="en-US" sz="2699">
                <a:solidFill>
                  <a:srgbClr val="2D3880"/>
                </a:solidFill>
                <a:latin typeface="Glacial Indifference"/>
                <a:ea typeface="Glacial Indifference"/>
                <a:cs typeface="Glacial Indifference"/>
                <a:sym typeface="Glacial Indifference"/>
              </a:rPr>
              <a:t>Pranit Gawde</a:t>
            </a:r>
          </a:p>
          <a:p>
            <a:pPr marL="0" lvl="0" indent="0" algn="l">
              <a:lnSpc>
                <a:spcPts val="4589"/>
              </a:lnSpc>
            </a:pPr>
            <a:endParaRPr lang="en-US" sz="2699">
              <a:solidFill>
                <a:srgbClr val="2D3880"/>
              </a:solidFill>
              <a:latin typeface="Glacial Indifference"/>
              <a:ea typeface="Glacial Indifference"/>
              <a:cs typeface="Glacial Indifference"/>
              <a:sym typeface="Glacial Indifference"/>
            </a:endParaRPr>
          </a:p>
        </p:txBody>
      </p:sp>
      <p:sp>
        <p:nvSpPr>
          <p:cNvPr id="4" name="Freeform 4"/>
          <p:cNvSpPr/>
          <p:nvPr/>
        </p:nvSpPr>
        <p:spPr>
          <a:xfrm>
            <a:off x="13206374" y="5466330"/>
            <a:ext cx="3491114" cy="4156322"/>
          </a:xfrm>
          <a:custGeom>
            <a:avLst/>
            <a:gdLst/>
            <a:ahLst/>
            <a:cxnLst/>
            <a:rect l="l" t="t" r="r" b="b"/>
            <a:pathLst>
              <a:path w="3491114" h="4156322">
                <a:moveTo>
                  <a:pt x="0" y="0"/>
                </a:moveTo>
                <a:lnTo>
                  <a:pt x="3491114" y="0"/>
                </a:lnTo>
                <a:lnTo>
                  <a:pt x="3491114" y="4156322"/>
                </a:lnTo>
                <a:lnTo>
                  <a:pt x="0" y="41563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895350"/>
            <a:ext cx="7010668"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328478" y="1935249"/>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Introduction</a:t>
            </a:r>
          </a:p>
        </p:txBody>
      </p:sp>
      <p:sp>
        <p:nvSpPr>
          <p:cNvPr id="5" name="TextBox 5"/>
          <p:cNvSpPr txBox="1"/>
          <p:nvPr/>
        </p:nvSpPr>
        <p:spPr>
          <a:xfrm>
            <a:off x="4075834" y="3942361"/>
            <a:ext cx="12645428" cy="3066928"/>
          </a:xfrm>
          <a:prstGeom prst="rect">
            <a:avLst/>
          </a:prstGeom>
        </p:spPr>
        <p:txBody>
          <a:bodyPr lIns="0" tIns="0" rIns="0" bIns="0" rtlCol="0" anchor="t">
            <a:spAutoFit/>
          </a:bodyPr>
          <a:lstStyle/>
          <a:p>
            <a:pPr algn="l">
              <a:lnSpc>
                <a:spcPts val="4920"/>
              </a:lnSpc>
            </a:pPr>
            <a:r>
              <a:rPr lang="en-US" sz="2894">
                <a:solidFill>
                  <a:srgbClr val="2D3880"/>
                </a:solidFill>
                <a:latin typeface="Glacial Indifference"/>
                <a:ea typeface="Glacial Indifference"/>
                <a:cs typeface="Glacial Indifference"/>
                <a:sym typeface="Glacial Indifference"/>
              </a:rPr>
              <a:t>“In this presentation, I’ll show you how I used EDA &amp; Tableau to analyze airline passenger satisfaction. I looked at factors like flight distance, delays, and service quality to see how things like seat comfort, food, and entertainment affect satisfaction. The analysis reveals key trends and offers recommendations for airlines to improve their services.”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5796756"/>
            <a:ext cx="5703543" cy="4490244"/>
          </a:xfrm>
          <a:custGeom>
            <a:avLst/>
            <a:gdLst/>
            <a:ahLst/>
            <a:cxnLst/>
            <a:rect l="l" t="t" r="r" b="b"/>
            <a:pathLst>
              <a:path w="5703543" h="4490244">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87794" y="6483050"/>
            <a:ext cx="3700206" cy="3803950"/>
          </a:xfrm>
          <a:custGeom>
            <a:avLst/>
            <a:gdLst/>
            <a:ahLst/>
            <a:cxnLst/>
            <a:rect l="l" t="t" r="r" b="b"/>
            <a:pathLst>
              <a:path w="3700206" h="3803950">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86379" y="677607"/>
            <a:ext cx="12715243" cy="1226820"/>
          </a:xfrm>
          <a:prstGeom prst="rect">
            <a:avLst/>
          </a:prstGeom>
        </p:spPr>
        <p:txBody>
          <a:bodyPr lIns="0" tIns="0" rIns="0" bIns="0" rtlCol="0" anchor="t">
            <a:spAutoFit/>
          </a:bodyPr>
          <a:lstStyle/>
          <a:p>
            <a:pPr marL="0" lvl="0" indent="0" algn="ctr">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id="5" name="Group 5"/>
          <p:cNvGrpSpPr/>
          <p:nvPr/>
        </p:nvGrpSpPr>
        <p:grpSpPr>
          <a:xfrm>
            <a:off x="2786379" y="3029301"/>
            <a:ext cx="842787" cy="84278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id="8" name="Group 8"/>
          <p:cNvGrpSpPr/>
          <p:nvPr/>
        </p:nvGrpSpPr>
        <p:grpSpPr>
          <a:xfrm>
            <a:off x="2786379" y="4157838"/>
            <a:ext cx="842787" cy="8427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id="11" name="Group 11"/>
          <p:cNvGrpSpPr/>
          <p:nvPr/>
        </p:nvGrpSpPr>
        <p:grpSpPr>
          <a:xfrm>
            <a:off x="2786379" y="5286375"/>
            <a:ext cx="842787" cy="8427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id="14" name="Group 14"/>
          <p:cNvGrpSpPr/>
          <p:nvPr/>
        </p:nvGrpSpPr>
        <p:grpSpPr>
          <a:xfrm>
            <a:off x="2786379" y="6414912"/>
            <a:ext cx="842787" cy="8427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id="17" name="Group 17"/>
          <p:cNvGrpSpPr/>
          <p:nvPr/>
        </p:nvGrpSpPr>
        <p:grpSpPr>
          <a:xfrm>
            <a:off x="9494202" y="3029301"/>
            <a:ext cx="842787" cy="84278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sp>
        <p:nvSpPr>
          <p:cNvPr id="20" name="TextBox 20"/>
          <p:cNvSpPr txBox="1"/>
          <p:nvPr/>
        </p:nvSpPr>
        <p:spPr>
          <a:xfrm>
            <a:off x="3837582"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Background of the problem</a:t>
            </a:r>
          </a:p>
        </p:txBody>
      </p:sp>
      <p:sp>
        <p:nvSpPr>
          <p:cNvPr id="21" name="TextBox 21"/>
          <p:cNvSpPr txBox="1"/>
          <p:nvPr/>
        </p:nvSpPr>
        <p:spPr>
          <a:xfrm>
            <a:off x="3837582"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Problem Statement</a:t>
            </a:r>
          </a:p>
        </p:txBody>
      </p:sp>
      <p:sp>
        <p:nvSpPr>
          <p:cNvPr id="22" name="TextBox 22"/>
          <p:cNvSpPr txBox="1"/>
          <p:nvPr/>
        </p:nvSpPr>
        <p:spPr>
          <a:xfrm>
            <a:off x="3837582" y="541743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Data Cleaning</a:t>
            </a:r>
          </a:p>
        </p:txBody>
      </p:sp>
      <p:sp>
        <p:nvSpPr>
          <p:cNvPr id="23" name="TextBox 23"/>
          <p:cNvSpPr txBox="1"/>
          <p:nvPr/>
        </p:nvSpPr>
        <p:spPr>
          <a:xfrm>
            <a:off x="3837582" y="6541381"/>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Passeneger Overview</a:t>
            </a:r>
          </a:p>
        </p:txBody>
      </p:sp>
      <p:sp>
        <p:nvSpPr>
          <p:cNvPr id="24" name="TextBox 24"/>
          <p:cNvSpPr txBox="1"/>
          <p:nvPr/>
        </p:nvSpPr>
        <p:spPr>
          <a:xfrm>
            <a:off x="10546539" y="4293482"/>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Area of Improvements</a:t>
            </a:r>
          </a:p>
        </p:txBody>
      </p:sp>
      <p:grpSp>
        <p:nvGrpSpPr>
          <p:cNvPr id="25" name="Group 25"/>
          <p:cNvGrpSpPr/>
          <p:nvPr/>
        </p:nvGrpSpPr>
        <p:grpSpPr>
          <a:xfrm>
            <a:off x="9494202" y="4169586"/>
            <a:ext cx="842787" cy="84278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27" name="TextBox 27"/>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sp>
        <p:nvSpPr>
          <p:cNvPr id="28" name="TextBox 28"/>
          <p:cNvSpPr txBox="1"/>
          <p:nvPr/>
        </p:nvSpPr>
        <p:spPr>
          <a:xfrm>
            <a:off x="10546539" y="5421876"/>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Tableau Dashboard</a:t>
            </a:r>
          </a:p>
        </p:txBody>
      </p:sp>
      <p:sp>
        <p:nvSpPr>
          <p:cNvPr id="29" name="Freeform 29"/>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0" name="Group 30"/>
          <p:cNvGrpSpPr/>
          <p:nvPr/>
        </p:nvGrpSpPr>
        <p:grpSpPr>
          <a:xfrm>
            <a:off x="9494202" y="5286375"/>
            <a:ext cx="842787" cy="842787"/>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sp>
        <p:nvSpPr>
          <p:cNvPr id="33" name="TextBox 33"/>
          <p:cNvSpPr txBox="1"/>
          <p:nvPr/>
        </p:nvSpPr>
        <p:spPr>
          <a:xfrm>
            <a:off x="10546539" y="3164945"/>
            <a:ext cx="4955083" cy="537845"/>
          </a:xfrm>
          <a:prstGeom prst="rect">
            <a:avLst/>
          </a:prstGeom>
        </p:spPr>
        <p:txBody>
          <a:bodyPr lIns="0" tIns="0" rIns="0" bIns="0" rtlCol="0" anchor="t">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Analysis &amp; Key insights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005946" y="1434072"/>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Problem Statement</a:t>
            </a:r>
          </a:p>
        </p:txBody>
      </p:sp>
      <p:sp>
        <p:nvSpPr>
          <p:cNvPr id="5" name="TextBox 5"/>
          <p:cNvSpPr txBox="1"/>
          <p:nvPr/>
        </p:nvSpPr>
        <p:spPr>
          <a:xfrm>
            <a:off x="4700766" y="3592948"/>
            <a:ext cx="11250210" cy="5141747"/>
          </a:xfrm>
          <a:prstGeom prst="rect">
            <a:avLst/>
          </a:prstGeom>
        </p:spPr>
        <p:txBody>
          <a:bodyPr lIns="0" tIns="0" rIns="0" bIns="0" rtlCol="0" anchor="t">
            <a:spAutoFit/>
          </a:bodyPr>
          <a:lstStyle/>
          <a:p>
            <a:pPr algn="l">
              <a:lnSpc>
                <a:spcPts val="5146"/>
              </a:lnSpc>
            </a:pPr>
            <a:r>
              <a:rPr lang="en-US" sz="3027">
                <a:solidFill>
                  <a:srgbClr val="2D3880"/>
                </a:solidFill>
                <a:latin typeface="Glacial Indifference"/>
                <a:ea typeface="Glacial Indifference"/>
                <a:cs typeface="Glacial Indifference"/>
                <a:sym typeface="Glacial Indifference"/>
              </a:rPr>
              <a:t>“Airlines face significant challenges such as declining passenger numbers, which affect their revenue and financial stability. Poor service, including delays and uncomfortable seating, leads to negative publicity and harms their brand image. Our goal is to analyze data on various service aspects to uncover what drives passenger satisfaction and provide actionable recommendations for improving the overall flight experience.”</a:t>
            </a:r>
          </a:p>
          <a:p>
            <a:pPr marL="0" lvl="0" indent="0" algn="l">
              <a:lnSpc>
                <a:spcPts val="5146"/>
              </a:lnSpc>
            </a:pPr>
            <a:endParaRPr lang="en-US" sz="3027">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5979809" y="1664952"/>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Problems</a:t>
            </a:r>
          </a:p>
        </p:txBody>
      </p:sp>
      <p:sp>
        <p:nvSpPr>
          <p:cNvPr id="5" name="TextBox 5"/>
          <p:cNvSpPr txBox="1"/>
          <p:nvPr/>
        </p:nvSpPr>
        <p:spPr>
          <a:xfrm>
            <a:off x="5572982" y="3009669"/>
            <a:ext cx="9223590" cy="5970422"/>
          </a:xfrm>
          <a:prstGeom prst="rect">
            <a:avLst/>
          </a:prstGeom>
        </p:spPr>
        <p:txBody>
          <a:bodyPr lIns="0" tIns="0" rIns="0" bIns="0" rtlCol="0" anchor="t">
            <a:spAutoFit/>
          </a:bodyPr>
          <a:lstStyle/>
          <a:p>
            <a:pPr algn="l">
              <a:lnSpc>
                <a:spcPts val="5146"/>
              </a:lnSpc>
            </a:pPr>
            <a:endParaRP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Declining Passenger Numbers</a:t>
            </a:r>
          </a:p>
          <a:p>
            <a:pPr marL="696838" lvl="1" indent="-348419" algn="l">
              <a:lnSpc>
                <a:spcPts val="5486"/>
              </a:lnSpc>
              <a:buFont typeface="Arial"/>
              <a:buChar char="•"/>
            </a:pPr>
            <a:r>
              <a:rPr lang="en-US" sz="3227">
                <a:solidFill>
                  <a:srgbClr val="2D3880"/>
                </a:solidFill>
                <a:latin typeface="Glacial Indifference"/>
                <a:ea typeface="Glacial Indifference"/>
                <a:cs typeface="Glacial Indifference"/>
                <a:sym typeface="Glacial Indifference"/>
              </a:rPr>
              <a:t>Impact on Revenue</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Poor Service Leading to Negative Publicity</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Damage to Brand Image</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Difficulty Identifying Key Satisfaction Drivers</a:t>
            </a:r>
          </a:p>
          <a:p>
            <a:pPr marL="653659" lvl="1" indent="-326829" algn="l">
              <a:lnSpc>
                <a:spcPts val="5146"/>
              </a:lnSpc>
              <a:buFont typeface="Arial"/>
              <a:buChar char="•"/>
            </a:pPr>
            <a:r>
              <a:rPr lang="en-US" sz="3027">
                <a:solidFill>
                  <a:srgbClr val="2D3880"/>
                </a:solidFill>
                <a:latin typeface="Glacial Indifference"/>
                <a:ea typeface="Glacial Indifference"/>
                <a:cs typeface="Glacial Indifference"/>
                <a:sym typeface="Glacial Indifference"/>
              </a:rPr>
              <a:t>Need for Data-Driven Solutions</a:t>
            </a:r>
          </a:p>
          <a:p>
            <a:pPr algn="l">
              <a:lnSpc>
                <a:spcPts val="6166"/>
              </a:lnSpc>
            </a:pPr>
            <a:endParaRPr lang="en-US" sz="3027">
              <a:solidFill>
                <a:srgbClr val="2D3880"/>
              </a:solidFill>
              <a:latin typeface="Glacial Indifference"/>
              <a:ea typeface="Glacial Indifference"/>
              <a:cs typeface="Glacial Indifference"/>
              <a:sym typeface="Glacial Indifference"/>
            </a:endParaRPr>
          </a:p>
          <a:p>
            <a:pPr marL="0" lvl="0" indent="0" algn="l">
              <a:lnSpc>
                <a:spcPts val="5146"/>
              </a:lnSpc>
            </a:pPr>
            <a:endParaRPr lang="en-US" sz="3027">
              <a:solidFill>
                <a:srgbClr val="2D3880"/>
              </a:solidFill>
              <a:latin typeface="Glacial Indifference"/>
              <a:ea typeface="Glacial Indifference"/>
              <a:cs typeface="Glacial Indifference"/>
              <a:sym typeface="Glacial Indifferen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166337" y="1591503"/>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Data cleaning</a:t>
            </a:r>
          </a:p>
        </p:txBody>
      </p:sp>
      <p:sp>
        <p:nvSpPr>
          <p:cNvPr id="4" name="TextBox 4"/>
          <p:cNvSpPr txBox="1"/>
          <p:nvPr/>
        </p:nvSpPr>
        <p:spPr>
          <a:xfrm>
            <a:off x="4803380" y="3791623"/>
            <a:ext cx="11630748" cy="3963549"/>
          </a:xfrm>
          <a:prstGeom prst="rect">
            <a:avLst/>
          </a:prstGeom>
        </p:spPr>
        <p:txBody>
          <a:bodyPr lIns="0" tIns="0" rIns="0" bIns="0" rtlCol="0" anchor="t">
            <a:spAutoFit/>
          </a:bodyPr>
          <a:lstStyle/>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Jupyter Notebook</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Exploratory Data Analysis using Python library Pandas</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Null value Identification &amp; treatment </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Outlier  Identification &amp; treatment </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Visualization with Boxplot and Histogram</a:t>
            </a:r>
          </a:p>
          <a:p>
            <a:pPr marL="676179" lvl="1" indent="-338090" algn="l">
              <a:lnSpc>
                <a:spcPts val="5324"/>
              </a:lnSpc>
              <a:buFont typeface="Arial"/>
              <a:buChar char="•"/>
            </a:pPr>
            <a:r>
              <a:rPr lang="en-US" sz="3131">
                <a:solidFill>
                  <a:srgbClr val="2D3880"/>
                </a:solidFill>
                <a:latin typeface="Glacial Indifference"/>
                <a:ea typeface="Glacial Indifference"/>
                <a:cs typeface="Glacial Indifference"/>
                <a:sym typeface="Glacial Indifference"/>
              </a:rPr>
              <a:t>Use of libraries like Matplotlib, Seaborn for vizualisation</a:t>
            </a: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474178" y="498033"/>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Data cleaning</a:t>
            </a:r>
          </a:p>
        </p:txBody>
      </p:sp>
      <p:sp>
        <p:nvSpPr>
          <p:cNvPr id="4" name="TextBox 4"/>
          <p:cNvSpPr txBox="1"/>
          <p:nvPr/>
        </p:nvSpPr>
        <p:spPr>
          <a:xfrm>
            <a:off x="5884632" y="2537656"/>
            <a:ext cx="9819612" cy="7509243"/>
          </a:xfrm>
          <a:prstGeom prst="rect">
            <a:avLst/>
          </a:prstGeom>
        </p:spPr>
        <p:txBody>
          <a:bodyPr lIns="0" tIns="0" rIns="0" bIns="0" rtlCol="0" anchor="t">
            <a:spAutoFit/>
          </a:bodyPr>
          <a:lstStyle/>
          <a:p>
            <a:pPr algn="l">
              <a:lnSpc>
                <a:spcPts val="5005"/>
              </a:lnSpc>
            </a:pPr>
            <a:r>
              <a:rPr lang="en-US" sz="2944">
                <a:solidFill>
                  <a:srgbClr val="2D3880"/>
                </a:solidFill>
                <a:latin typeface="Glacial Indifference Bold"/>
                <a:ea typeface="Glacial Indifference Bold"/>
                <a:cs typeface="Glacial Indifference Bold"/>
                <a:sym typeface="Glacial Indifference Bold"/>
              </a:rPr>
              <a:t>Null value percentage</a:t>
            </a:r>
          </a:p>
          <a:p>
            <a:pPr algn="l">
              <a:lnSpc>
                <a:spcPts val="5005"/>
              </a:lnSpc>
            </a:pPr>
            <a:endParaRPr lang="en-US" sz="2944">
              <a:solidFill>
                <a:srgbClr val="2D3880"/>
              </a:solidFill>
              <a:latin typeface="Glacial Indifference Bold"/>
              <a:ea typeface="Glacial Indifference Bold"/>
              <a:cs typeface="Glacial Indifference Bold"/>
              <a:sym typeface="Glacial Indifference Bold"/>
            </a:endParaRP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null values in Arrival Delay 0.30%</a:t>
            </a:r>
          </a:p>
          <a:p>
            <a:pPr algn="l">
              <a:lnSpc>
                <a:spcPts val="5005"/>
              </a:lnSpc>
            </a:pPr>
            <a:endParaRPr lang="en-US" sz="2944">
              <a:solidFill>
                <a:srgbClr val="2D3880"/>
              </a:solidFill>
              <a:latin typeface="Glacial Indifference"/>
              <a:ea typeface="Glacial Indifference"/>
              <a:cs typeface="Glacial Indifference"/>
              <a:sym typeface="Glacial Indifference"/>
            </a:endParaRPr>
          </a:p>
          <a:p>
            <a:pPr algn="l">
              <a:lnSpc>
                <a:spcPts val="5005"/>
              </a:lnSpc>
            </a:pPr>
            <a:r>
              <a:rPr lang="en-US" sz="2944">
                <a:solidFill>
                  <a:srgbClr val="2D3880"/>
                </a:solidFill>
                <a:latin typeface="Glacial Indifference Bold"/>
                <a:ea typeface="Glacial Indifference Bold"/>
                <a:cs typeface="Glacial Indifference Bold"/>
                <a:sym typeface="Glacial Indifference Bold"/>
              </a:rPr>
              <a:t>Outlier percentage in numerical columns</a:t>
            </a:r>
          </a:p>
          <a:p>
            <a:pPr algn="l">
              <a:lnSpc>
                <a:spcPts val="5005"/>
              </a:lnSpc>
            </a:pPr>
            <a:endParaRPr lang="en-US" sz="2944">
              <a:solidFill>
                <a:srgbClr val="2D3880"/>
              </a:solidFill>
              <a:latin typeface="Glacial Indifference Bold"/>
              <a:ea typeface="Glacial Indifference Bold"/>
              <a:cs typeface="Glacial Indifference Bold"/>
              <a:sym typeface="Glacial Indifference Bold"/>
            </a:endParaRP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Age 0.0%</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Flight Distance 2.1%</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Departure Delay 13.9%</a:t>
            </a:r>
          </a:p>
          <a:p>
            <a:pPr marL="635654" lvl="1" indent="-317827" algn="l">
              <a:lnSpc>
                <a:spcPts val="5005"/>
              </a:lnSpc>
              <a:buFont typeface="Arial"/>
              <a:buChar char="•"/>
            </a:pPr>
            <a:r>
              <a:rPr lang="en-US" sz="2944">
                <a:solidFill>
                  <a:srgbClr val="2D3880"/>
                </a:solidFill>
                <a:latin typeface="Glacial Indifference"/>
                <a:ea typeface="Glacial Indifference"/>
                <a:cs typeface="Glacial Indifference"/>
                <a:sym typeface="Glacial Indifference"/>
              </a:rPr>
              <a:t>Percentage of ouliers in  Arrival Delay 13.4%</a:t>
            </a:r>
          </a:p>
          <a:p>
            <a:pPr algn="l">
              <a:lnSpc>
                <a:spcPts val="5005"/>
              </a:lnSpc>
            </a:pPr>
            <a:endParaRPr lang="en-US" sz="2944">
              <a:solidFill>
                <a:srgbClr val="2D3880"/>
              </a:solidFill>
              <a:latin typeface="Glacial Indifference"/>
              <a:ea typeface="Glacial Indifference"/>
              <a:cs typeface="Glacial Indifference"/>
              <a:sym typeface="Glacial Indifference"/>
            </a:endParaRPr>
          </a:p>
          <a:p>
            <a:pPr algn="l">
              <a:lnSpc>
                <a:spcPts val="5005"/>
              </a:lnSpc>
            </a:pPr>
            <a:endParaRPr lang="en-US" sz="2944">
              <a:solidFill>
                <a:srgbClr val="2D3880"/>
              </a:solidFill>
              <a:latin typeface="Glacial Indifference"/>
              <a:ea typeface="Glacial Indifference"/>
              <a:cs typeface="Glacial Indifference"/>
              <a:sym typeface="Glacial Indifference"/>
            </a:endParaRPr>
          </a:p>
        </p:txBody>
      </p:sp>
      <p:sp>
        <p:nvSpPr>
          <p:cNvPr id="5" name="Freeform 5"/>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973894" y="2147013"/>
            <a:ext cx="6246204" cy="7331631"/>
          </a:xfrm>
          <a:custGeom>
            <a:avLst/>
            <a:gdLst/>
            <a:ahLst/>
            <a:cxnLst/>
            <a:rect l="l" t="t" r="r" b="b"/>
            <a:pathLst>
              <a:path w="6246204" h="7331631">
                <a:moveTo>
                  <a:pt x="0" y="0"/>
                </a:moveTo>
                <a:lnTo>
                  <a:pt x="6246204" y="0"/>
                </a:lnTo>
                <a:lnTo>
                  <a:pt x="6246204" y="7331631"/>
                </a:lnTo>
                <a:lnTo>
                  <a:pt x="0" y="7331631"/>
                </a:lnTo>
                <a:lnTo>
                  <a:pt x="0" y="0"/>
                </a:lnTo>
                <a:close/>
              </a:path>
            </a:pathLst>
          </a:custGeom>
          <a:blipFill>
            <a:blip r:embed="rId4"/>
            <a:stretch>
              <a:fillRect l="-5646" r="-5646"/>
            </a:stretch>
          </a:blipFill>
        </p:spPr>
      </p:sp>
      <p:sp>
        <p:nvSpPr>
          <p:cNvPr id="4" name="Freeform 4"/>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27939" y="2116526"/>
            <a:ext cx="6641880" cy="7669572"/>
          </a:xfrm>
          <a:custGeom>
            <a:avLst/>
            <a:gdLst/>
            <a:ahLst/>
            <a:cxnLst/>
            <a:rect l="l" t="t" r="r" b="b"/>
            <a:pathLst>
              <a:path w="6641880" h="7669572">
                <a:moveTo>
                  <a:pt x="0" y="0"/>
                </a:moveTo>
                <a:lnTo>
                  <a:pt x="6641880" y="0"/>
                </a:lnTo>
                <a:lnTo>
                  <a:pt x="6641880" y="7669572"/>
                </a:lnTo>
                <a:lnTo>
                  <a:pt x="0" y="7669572"/>
                </a:lnTo>
                <a:lnTo>
                  <a:pt x="0" y="0"/>
                </a:lnTo>
                <a:close/>
              </a:path>
            </a:pathLst>
          </a:custGeom>
          <a:blipFill>
            <a:blip r:embed="rId7"/>
            <a:stretch>
              <a:fillRect l="-773" t="-1600" r="-773"/>
            </a:stretch>
          </a:blipFill>
        </p:spPr>
      </p:sp>
      <p:sp>
        <p:nvSpPr>
          <p:cNvPr id="6" name="TextBox 6"/>
          <p:cNvSpPr txBox="1"/>
          <p:nvPr/>
        </p:nvSpPr>
        <p:spPr>
          <a:xfrm>
            <a:off x="8096996" y="348615"/>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Outliers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10" y="287637"/>
            <a:ext cx="3075754" cy="2874432"/>
          </a:xfrm>
          <a:custGeom>
            <a:avLst/>
            <a:gdLst/>
            <a:ahLst/>
            <a:cxnLst/>
            <a:rect l="l" t="t" r="r" b="b"/>
            <a:pathLst>
              <a:path w="3075754" h="2874432">
                <a:moveTo>
                  <a:pt x="0" y="0"/>
                </a:moveTo>
                <a:lnTo>
                  <a:pt x="3075754" y="0"/>
                </a:lnTo>
                <a:lnTo>
                  <a:pt x="3075754" y="2874432"/>
                </a:lnTo>
                <a:lnTo>
                  <a:pt x="0" y="28744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74660" y="2021915"/>
            <a:ext cx="6974941" cy="7714303"/>
          </a:xfrm>
          <a:custGeom>
            <a:avLst/>
            <a:gdLst/>
            <a:ahLst/>
            <a:cxnLst/>
            <a:rect l="l" t="t" r="r" b="b"/>
            <a:pathLst>
              <a:path w="6974941" h="7714303">
                <a:moveTo>
                  <a:pt x="0" y="0"/>
                </a:moveTo>
                <a:lnTo>
                  <a:pt x="6974941" y="0"/>
                </a:lnTo>
                <a:lnTo>
                  <a:pt x="6974941" y="7714303"/>
                </a:lnTo>
                <a:lnTo>
                  <a:pt x="0" y="7714303"/>
                </a:lnTo>
                <a:lnTo>
                  <a:pt x="0" y="0"/>
                </a:lnTo>
                <a:close/>
              </a:path>
            </a:pathLst>
          </a:custGeom>
          <a:blipFill>
            <a:blip r:embed="rId4"/>
            <a:stretch>
              <a:fillRect l="-8148" r="-8148"/>
            </a:stretch>
          </a:blipFill>
        </p:spPr>
      </p:sp>
      <p:sp>
        <p:nvSpPr>
          <p:cNvPr id="4" name="Freeform 4"/>
          <p:cNvSpPr/>
          <p:nvPr/>
        </p:nvSpPr>
        <p:spPr>
          <a:xfrm>
            <a:off x="5212135" y="2001391"/>
            <a:ext cx="6174204" cy="7734827"/>
          </a:xfrm>
          <a:custGeom>
            <a:avLst/>
            <a:gdLst/>
            <a:ahLst/>
            <a:cxnLst/>
            <a:rect l="l" t="t" r="r" b="b"/>
            <a:pathLst>
              <a:path w="6174204" h="7734827">
                <a:moveTo>
                  <a:pt x="0" y="0"/>
                </a:moveTo>
                <a:lnTo>
                  <a:pt x="6174203" y="0"/>
                </a:lnTo>
                <a:lnTo>
                  <a:pt x="6174203" y="7734827"/>
                </a:lnTo>
                <a:lnTo>
                  <a:pt x="0" y="7734827"/>
                </a:lnTo>
                <a:lnTo>
                  <a:pt x="0" y="0"/>
                </a:lnTo>
                <a:close/>
              </a:path>
            </a:pathLst>
          </a:custGeom>
          <a:blipFill>
            <a:blip r:embed="rId5"/>
            <a:stretch>
              <a:fillRect l="-11977" r="-11977"/>
            </a:stretch>
          </a:blipFill>
        </p:spPr>
      </p:sp>
      <p:sp>
        <p:nvSpPr>
          <p:cNvPr id="5" name="Freeform 5"/>
          <p:cNvSpPr/>
          <p:nvPr/>
        </p:nvSpPr>
        <p:spPr>
          <a:xfrm>
            <a:off x="0" y="7182390"/>
            <a:ext cx="7328478" cy="3104610"/>
          </a:xfrm>
          <a:custGeom>
            <a:avLst/>
            <a:gdLst/>
            <a:ahLst/>
            <a:cxnLst/>
            <a:rect l="l" t="t" r="r" b="b"/>
            <a:pathLst>
              <a:path w="7328478" h="3104610">
                <a:moveTo>
                  <a:pt x="0" y="0"/>
                </a:moveTo>
                <a:lnTo>
                  <a:pt x="7328478" y="0"/>
                </a:lnTo>
                <a:lnTo>
                  <a:pt x="7328478" y="3104610"/>
                </a:lnTo>
                <a:lnTo>
                  <a:pt x="0" y="31046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8096996" y="348615"/>
            <a:ext cx="7955327" cy="1226820"/>
          </a:xfrm>
          <a:prstGeom prst="rect">
            <a:avLst/>
          </a:prstGeom>
        </p:spPr>
        <p:txBody>
          <a:bodyPr lIns="0" tIns="0" rIns="0" bIns="0" rtlCol="0" anchor="t">
            <a:spAutoFit/>
          </a:bodyPr>
          <a:lstStyle/>
          <a:p>
            <a:pPr marL="0" lvl="0" indent="0" algn="l">
              <a:lnSpc>
                <a:spcPts val="10080"/>
              </a:lnSpc>
              <a:spcBef>
                <a:spcPct val="0"/>
              </a:spcBef>
            </a:pPr>
            <a:r>
              <a:rPr lang="en-US" sz="7200">
                <a:solidFill>
                  <a:srgbClr val="2D3880"/>
                </a:solidFill>
                <a:latin typeface="Cormorant Garamond Bold Italics"/>
                <a:ea typeface="Cormorant Garamond Bold Italics"/>
                <a:cs typeface="Cormorant Garamond Bold Italics"/>
                <a:sym typeface="Cormorant Garamond Bold Italics"/>
              </a:rPr>
              <a:t>Outliers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598</Words>
  <Application>Microsoft Office PowerPoint</Application>
  <PresentationFormat>Custom</PresentationFormat>
  <Paragraphs>128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Glacial Indifference Bold</vt:lpstr>
      <vt:lpstr>Glacial Indifference Italics</vt:lpstr>
      <vt:lpstr>Arial</vt:lpstr>
      <vt:lpstr>Cormorant Garamond Bold Italics</vt:lpstr>
      <vt:lpstr>Calibri</vt:lpstr>
      <vt:lpstr>Roboto Bold</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cp:lastModifiedBy>PRANIT GAWADE</cp:lastModifiedBy>
  <cp:revision>1</cp:revision>
  <dcterms:created xsi:type="dcterms:W3CDTF">2006-08-16T00:00:00Z</dcterms:created>
  <dcterms:modified xsi:type="dcterms:W3CDTF">2024-10-02T14:28:19Z</dcterms:modified>
  <dc:identifier>DAGKKh_Y1oY</dc:identifier>
</cp:coreProperties>
</file>